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5"/>
  </p:notesMasterIdLst>
  <p:sldIdLst>
    <p:sldId id="271" r:id="rId2"/>
    <p:sldId id="305" r:id="rId3"/>
    <p:sldId id="272" r:id="rId4"/>
    <p:sldId id="289" r:id="rId5"/>
    <p:sldId id="344" r:id="rId6"/>
    <p:sldId id="347" r:id="rId7"/>
    <p:sldId id="348" r:id="rId8"/>
    <p:sldId id="349" r:id="rId9"/>
    <p:sldId id="352" r:id="rId10"/>
    <p:sldId id="353" r:id="rId11"/>
    <p:sldId id="350" r:id="rId12"/>
    <p:sldId id="351" r:id="rId13"/>
    <p:sldId id="312" r:id="rId14"/>
    <p:sldId id="355" r:id="rId15"/>
    <p:sldId id="342" r:id="rId16"/>
    <p:sldId id="281" r:id="rId17"/>
    <p:sldId id="282" r:id="rId18"/>
    <p:sldId id="306" r:id="rId19"/>
    <p:sldId id="308" r:id="rId20"/>
    <p:sldId id="296" r:id="rId21"/>
    <p:sldId id="315" r:id="rId22"/>
    <p:sldId id="310" r:id="rId23"/>
    <p:sldId id="316" r:id="rId24"/>
    <p:sldId id="318" r:id="rId25"/>
    <p:sldId id="317" r:id="rId26"/>
    <p:sldId id="319" r:id="rId27"/>
    <p:sldId id="320" r:id="rId28"/>
    <p:sldId id="311" r:id="rId29"/>
    <p:sldId id="321" r:id="rId30"/>
    <p:sldId id="322" r:id="rId31"/>
    <p:sldId id="323" r:id="rId32"/>
    <p:sldId id="299" r:id="rId33"/>
    <p:sldId id="324" r:id="rId34"/>
    <p:sldId id="325" r:id="rId35"/>
    <p:sldId id="326" r:id="rId36"/>
    <p:sldId id="327" r:id="rId37"/>
    <p:sldId id="329" r:id="rId38"/>
    <p:sldId id="328" r:id="rId39"/>
    <p:sldId id="330" r:id="rId40"/>
    <p:sldId id="331" r:id="rId41"/>
    <p:sldId id="333" r:id="rId42"/>
    <p:sldId id="332" r:id="rId43"/>
    <p:sldId id="334" r:id="rId44"/>
    <p:sldId id="335" r:id="rId45"/>
    <p:sldId id="336" r:id="rId46"/>
    <p:sldId id="357" r:id="rId47"/>
    <p:sldId id="338" r:id="rId48"/>
    <p:sldId id="340" r:id="rId49"/>
    <p:sldId id="339" r:id="rId50"/>
    <p:sldId id="341" r:id="rId51"/>
    <p:sldId id="358" r:id="rId52"/>
    <p:sldId id="359" r:id="rId53"/>
    <p:sldId id="354"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3C0D3"/>
    <a:srgbClr val="89B0AE"/>
    <a:srgbClr val="FF8AD8"/>
    <a:srgbClr val="221F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715"/>
    <p:restoredTop sz="76128"/>
  </p:normalViewPr>
  <p:slideViewPr>
    <p:cSldViewPr snapToGrid="0" snapToObjects="1">
      <p:cViewPr varScale="1">
        <p:scale>
          <a:sx n="105" d="100"/>
          <a:sy n="105" d="100"/>
        </p:scale>
        <p:origin x="1096" y="176"/>
      </p:cViewPr>
      <p:guideLst/>
    </p:cSldViewPr>
  </p:slideViewPr>
  <p:notesTextViewPr>
    <p:cViewPr>
      <p:scale>
        <a:sx n="1" d="1"/>
        <a:sy n="1" d="1"/>
      </p:scale>
      <p:origin x="0" y="0"/>
    </p:cViewPr>
  </p:notesTextViewPr>
  <p:notesViewPr>
    <p:cSldViewPr snapToGrid="0" snapToObjects="1">
      <p:cViewPr varScale="1">
        <p:scale>
          <a:sx n="105" d="100"/>
          <a:sy n="105" d="100"/>
        </p:scale>
        <p:origin x="2976" y="2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16D2D7-5CD5-B34C-B99B-90D932EBF511}" type="datetimeFigureOut">
              <a:rPr lang="en-US" smtClean="0"/>
              <a:t>10/27/21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A95097-B5B9-0A4D-B845-9A0F1B4C93CC}" type="slidenum">
              <a:rPr lang="en-US" smtClean="0"/>
              <a:t>‹#›</a:t>
            </a:fld>
            <a:endParaRPr lang="en-US"/>
          </a:p>
        </p:txBody>
      </p:sp>
    </p:spTree>
    <p:extLst>
      <p:ext uri="{BB962C8B-B14F-4D97-AF65-F5344CB8AC3E}">
        <p14:creationId xmlns:p14="http://schemas.microsoft.com/office/powerpoint/2010/main" val="8608520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A95097-B5B9-0A4D-B845-9A0F1B4C93CC}" type="slidenum">
              <a:rPr lang="en-US" smtClean="0"/>
              <a:t>1</a:t>
            </a:fld>
            <a:endParaRPr lang="en-US"/>
          </a:p>
        </p:txBody>
      </p:sp>
    </p:spTree>
    <p:extLst>
      <p:ext uri="{BB962C8B-B14F-4D97-AF65-F5344CB8AC3E}">
        <p14:creationId xmlns:p14="http://schemas.microsoft.com/office/powerpoint/2010/main" val="34152025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solidFill>
                <a:schemeClr val="tx1">
                  <a:lumMod val="50000"/>
                  <a:lumOff val="50000"/>
                </a:schemeClr>
              </a:solidFill>
              <a:latin typeface="Calibri" charset="0"/>
              <a:ea typeface="Calibri" charset="0"/>
              <a:cs typeface="Calibri" charset="0"/>
            </a:endParaRPr>
          </a:p>
          <a:p>
            <a:endParaRPr lang="en-US" sz="1200" dirty="0">
              <a:solidFill>
                <a:schemeClr val="tx1">
                  <a:lumMod val="50000"/>
                  <a:lumOff val="50000"/>
                </a:schemeClr>
              </a:solidFill>
              <a:latin typeface="Calibri" charset="0"/>
              <a:ea typeface="Calibri" charset="0"/>
              <a:cs typeface="Calibri" charset="0"/>
            </a:endParaRPr>
          </a:p>
          <a:p>
            <a:endParaRPr lang="en-US" sz="1200" dirty="0">
              <a:solidFill>
                <a:schemeClr val="tx1">
                  <a:lumMod val="50000"/>
                  <a:lumOff val="50000"/>
                </a:schemeClr>
              </a:solidFill>
              <a:latin typeface="Calibri" charset="0"/>
              <a:ea typeface="Calibri" charset="0"/>
              <a:cs typeface="Calibri" charset="0"/>
            </a:endParaRPr>
          </a:p>
        </p:txBody>
      </p:sp>
      <p:sp>
        <p:nvSpPr>
          <p:cNvPr id="4" name="Slide Number Placeholder 3"/>
          <p:cNvSpPr>
            <a:spLocks noGrp="1"/>
          </p:cNvSpPr>
          <p:nvPr>
            <p:ph type="sldNum" sz="quarter" idx="10"/>
          </p:nvPr>
        </p:nvSpPr>
        <p:spPr/>
        <p:txBody>
          <a:bodyPr/>
          <a:lstStyle/>
          <a:p>
            <a:fld id="{A7A95097-B5B9-0A4D-B845-9A0F1B4C93CC}" type="slidenum">
              <a:rPr lang="en-US" smtClean="0"/>
              <a:t>11</a:t>
            </a:fld>
            <a:endParaRPr lang="en-US"/>
          </a:p>
        </p:txBody>
      </p:sp>
    </p:spTree>
    <p:extLst>
      <p:ext uri="{BB962C8B-B14F-4D97-AF65-F5344CB8AC3E}">
        <p14:creationId xmlns:p14="http://schemas.microsoft.com/office/powerpoint/2010/main" val="28591701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A95097-B5B9-0A4D-B845-9A0F1B4C93CC}" type="slidenum">
              <a:rPr lang="en-US" smtClean="0"/>
              <a:t>12</a:t>
            </a:fld>
            <a:endParaRPr lang="en-US"/>
          </a:p>
        </p:txBody>
      </p:sp>
    </p:spTree>
    <p:extLst>
      <p:ext uri="{BB962C8B-B14F-4D97-AF65-F5344CB8AC3E}">
        <p14:creationId xmlns:p14="http://schemas.microsoft.com/office/powerpoint/2010/main" val="20720610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A95097-B5B9-0A4D-B845-9A0F1B4C93CC}" type="slidenum">
              <a:rPr lang="en-US" smtClean="0"/>
              <a:t>13</a:t>
            </a:fld>
            <a:endParaRPr lang="en-US"/>
          </a:p>
        </p:txBody>
      </p:sp>
    </p:spTree>
    <p:extLst>
      <p:ext uri="{BB962C8B-B14F-4D97-AF65-F5344CB8AC3E}">
        <p14:creationId xmlns:p14="http://schemas.microsoft.com/office/powerpoint/2010/main" val="15425961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solidFill>
                  <a:schemeClr val="bg2">
                    <a:lumMod val="75000"/>
                  </a:schemeClr>
                </a:solidFill>
              </a:rPr>
              <a:t>The Crawford College consists of three departments</a:t>
            </a:r>
          </a:p>
          <a:p>
            <a:endParaRPr lang="en-IE" dirty="0">
              <a:solidFill>
                <a:schemeClr val="bg2">
                  <a:lumMod val="75000"/>
                </a:schemeClr>
              </a:solidFill>
            </a:endParaRPr>
          </a:p>
          <a:p>
            <a:r>
              <a:rPr lang="en-IE" dirty="0">
                <a:solidFill>
                  <a:schemeClr val="bg2">
                    <a:lumMod val="75000"/>
                  </a:schemeClr>
                </a:solidFill>
              </a:rPr>
              <a:t>(Click to reveal departments with listed courses)</a:t>
            </a:r>
          </a:p>
          <a:p>
            <a:endParaRPr lang="en-IE" dirty="0">
              <a:solidFill>
                <a:schemeClr val="bg2">
                  <a:lumMod val="75000"/>
                </a:schemeClr>
              </a:solidFill>
            </a:endParaRPr>
          </a:p>
          <a:p>
            <a:endParaRPr lang="en-IE" dirty="0">
              <a:solidFill>
                <a:schemeClr val="bg2">
                  <a:lumMod val="75000"/>
                </a:schemeClr>
              </a:solidFill>
            </a:endParaRPr>
          </a:p>
          <a:p>
            <a:endParaRPr lang="en-IE" dirty="0"/>
          </a:p>
          <a:p>
            <a:endParaRPr lang="en-IE" dirty="0"/>
          </a:p>
        </p:txBody>
      </p:sp>
      <p:sp>
        <p:nvSpPr>
          <p:cNvPr id="4" name="Slide Number Placeholder 3"/>
          <p:cNvSpPr>
            <a:spLocks noGrp="1"/>
          </p:cNvSpPr>
          <p:nvPr>
            <p:ph type="sldNum" sz="quarter" idx="5"/>
          </p:nvPr>
        </p:nvSpPr>
        <p:spPr/>
        <p:txBody>
          <a:bodyPr/>
          <a:lstStyle/>
          <a:p>
            <a:fld id="{A7A95097-B5B9-0A4D-B845-9A0F1B4C93CC}" type="slidenum">
              <a:rPr lang="en-US" smtClean="0"/>
              <a:t>14</a:t>
            </a:fld>
            <a:endParaRPr lang="en-US"/>
          </a:p>
        </p:txBody>
      </p:sp>
    </p:spTree>
    <p:extLst>
      <p:ext uri="{BB962C8B-B14F-4D97-AF65-F5344CB8AC3E}">
        <p14:creationId xmlns:p14="http://schemas.microsoft.com/office/powerpoint/2010/main" val="8414031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charset="0"/>
              <a:buNone/>
            </a:pPr>
            <a:r>
              <a:rPr lang="en-IE" sz="1200" dirty="0">
                <a:solidFill>
                  <a:schemeClr val="tx1">
                    <a:lumMod val="50000"/>
                    <a:lumOff val="50000"/>
                  </a:schemeClr>
                </a:solidFill>
              </a:rPr>
              <a:t>Creative Digital Media is a fast evolving and dynamic industry. At MTU we prepare students by offering a variety of modules including</a:t>
            </a:r>
          </a:p>
          <a:p>
            <a:pPr marL="285750" indent="-285750">
              <a:buFont typeface="Arial" charset="0"/>
              <a:buChar char="•"/>
            </a:pPr>
            <a:endParaRPr lang="en-IE" sz="1200" dirty="0">
              <a:solidFill>
                <a:schemeClr val="tx1">
                  <a:lumMod val="50000"/>
                  <a:lumOff val="50000"/>
                </a:schemeClr>
              </a:solidFill>
            </a:endParaRPr>
          </a:p>
          <a:p>
            <a:pPr marL="285750" indent="-285750">
              <a:buFont typeface="Arial" charset="0"/>
              <a:buChar char="•"/>
            </a:pPr>
            <a:r>
              <a:rPr lang="en-IE" sz="1200" dirty="0">
                <a:solidFill>
                  <a:schemeClr val="tx1">
                    <a:lumMod val="50000"/>
                    <a:lumOff val="50000"/>
                  </a:schemeClr>
                </a:solidFill>
              </a:rPr>
              <a:t>Digital media design</a:t>
            </a:r>
          </a:p>
          <a:p>
            <a:pPr marL="285750" indent="-285750">
              <a:buFont typeface="Arial" charset="0"/>
              <a:buChar char="•"/>
            </a:pPr>
            <a:r>
              <a:rPr lang="en-IE" sz="1200" dirty="0">
                <a:solidFill>
                  <a:schemeClr val="tx1">
                    <a:lumMod val="50000"/>
                    <a:lumOff val="50000"/>
                  </a:schemeClr>
                </a:solidFill>
              </a:rPr>
              <a:t>Film &amp; Video production </a:t>
            </a:r>
          </a:p>
          <a:p>
            <a:pPr marL="285750" indent="-285750">
              <a:buFont typeface="Arial" charset="0"/>
              <a:buChar char="•"/>
            </a:pPr>
            <a:r>
              <a:rPr lang="en-IE" sz="1200" dirty="0">
                <a:solidFill>
                  <a:schemeClr val="tx1">
                    <a:lumMod val="50000"/>
                    <a:lumOff val="50000"/>
                  </a:schemeClr>
                </a:solidFill>
              </a:rPr>
              <a:t>Music technology </a:t>
            </a:r>
          </a:p>
          <a:p>
            <a:pPr marL="285750" indent="-285750">
              <a:buFont typeface="Arial" charset="0"/>
              <a:buChar char="•"/>
            </a:pPr>
            <a:r>
              <a:rPr lang="en-IE" sz="1200" dirty="0">
                <a:solidFill>
                  <a:schemeClr val="tx1">
                    <a:lumMod val="50000"/>
                    <a:lumOff val="50000"/>
                  </a:schemeClr>
                </a:solidFill>
              </a:rPr>
              <a:t>Computer programming </a:t>
            </a:r>
          </a:p>
          <a:p>
            <a:pPr marL="285750" indent="-285750">
              <a:buFont typeface="Arial" charset="0"/>
              <a:buChar char="•"/>
            </a:pPr>
            <a:r>
              <a:rPr lang="en-IE" sz="1200" dirty="0">
                <a:solidFill>
                  <a:schemeClr val="tx1">
                    <a:lumMod val="50000"/>
                    <a:lumOff val="50000"/>
                  </a:schemeClr>
                </a:solidFill>
              </a:rPr>
              <a:t>Digital marketing &amp; Media business</a:t>
            </a:r>
          </a:p>
          <a:p>
            <a:pPr marL="285750" indent="-285750">
              <a:buFont typeface="Arial" charset="0"/>
              <a:buChar char="•"/>
            </a:pPr>
            <a:r>
              <a:rPr lang="en-IE" sz="1200" dirty="0">
                <a:solidFill>
                  <a:schemeClr val="tx1">
                    <a:lumMod val="50000"/>
                    <a:lumOff val="50000"/>
                  </a:schemeClr>
                </a:solidFill>
              </a:rPr>
              <a:t>Animation &amp; Motion Graphics</a:t>
            </a:r>
          </a:p>
          <a:p>
            <a:pPr marL="285750" indent="-285750">
              <a:buFont typeface="Arial" charset="0"/>
              <a:buChar char="•"/>
            </a:pPr>
            <a:r>
              <a:rPr lang="en-IE" sz="1200" dirty="0">
                <a:solidFill>
                  <a:schemeClr val="tx1">
                    <a:lumMod val="50000"/>
                    <a:lumOff val="50000"/>
                  </a:schemeClr>
                </a:solidFill>
              </a:rPr>
              <a:t>Virtual reality Game Design</a:t>
            </a:r>
          </a:p>
          <a:p>
            <a:pPr marL="285750" indent="-285750">
              <a:buFont typeface="Arial" charset="0"/>
              <a:buChar char="•"/>
            </a:pPr>
            <a:r>
              <a:rPr lang="en-IE" sz="1200" dirty="0">
                <a:solidFill>
                  <a:schemeClr val="tx1">
                    <a:lumMod val="50000"/>
                    <a:lumOff val="50000"/>
                  </a:schemeClr>
                </a:solidFill>
              </a:rPr>
              <a:t>User experience (UX)</a:t>
            </a:r>
          </a:p>
          <a:p>
            <a:pPr marL="285750" indent="-285750">
              <a:buFont typeface="Arial" charset="0"/>
              <a:buChar char="•"/>
            </a:pPr>
            <a:r>
              <a:rPr lang="en-IE" sz="1200" dirty="0">
                <a:solidFill>
                  <a:schemeClr val="tx1">
                    <a:lumMod val="50000"/>
                    <a:lumOff val="50000"/>
                  </a:schemeClr>
                </a:solidFill>
              </a:rPr>
              <a:t>User interface design (UI)</a:t>
            </a:r>
          </a:p>
          <a:p>
            <a:pPr marL="285750" indent="-285750">
              <a:buFont typeface="Arial" charset="0"/>
              <a:buChar char="•"/>
            </a:pPr>
            <a:r>
              <a:rPr lang="en-IE" sz="1200" dirty="0">
                <a:solidFill>
                  <a:schemeClr val="tx1">
                    <a:lumMod val="50000"/>
                    <a:lumOff val="50000"/>
                  </a:schemeClr>
                </a:solidFill>
              </a:rPr>
              <a:t>Digital culture </a:t>
            </a:r>
          </a:p>
          <a:p>
            <a:pPr marL="285750" indent="-285750">
              <a:buFont typeface="Arial" charset="0"/>
              <a:buChar char="•"/>
            </a:pPr>
            <a:r>
              <a:rPr lang="en-IE" sz="1200" dirty="0">
                <a:solidFill>
                  <a:schemeClr val="tx1">
                    <a:lumMod val="50000"/>
                    <a:lumOff val="50000"/>
                  </a:schemeClr>
                </a:solidFill>
              </a:rPr>
              <a:t>&amp; much more!</a:t>
            </a:r>
            <a:endParaRPr lang="en-IE" sz="1200" dirty="0">
              <a:solidFill>
                <a:schemeClr val="tx1">
                  <a:lumMod val="50000"/>
                  <a:lumOff val="50000"/>
                </a:schemeClr>
              </a:solidFill>
              <a:latin typeface="Arial Hebrew Scholar" charset="-79"/>
              <a:ea typeface="Arial Hebrew Scholar" charset="-79"/>
              <a:cs typeface="Arial Hebrew Scholar" charset="-79"/>
            </a:endParaRPr>
          </a:p>
          <a:p>
            <a:endParaRPr lang="en-IE" dirty="0"/>
          </a:p>
        </p:txBody>
      </p:sp>
      <p:sp>
        <p:nvSpPr>
          <p:cNvPr id="4" name="Slide Number Placeholder 3"/>
          <p:cNvSpPr>
            <a:spLocks noGrp="1"/>
          </p:cNvSpPr>
          <p:nvPr>
            <p:ph type="sldNum" sz="quarter" idx="5"/>
          </p:nvPr>
        </p:nvSpPr>
        <p:spPr/>
        <p:txBody>
          <a:bodyPr/>
          <a:lstStyle/>
          <a:p>
            <a:fld id="{A7A95097-B5B9-0A4D-B845-9A0F1B4C93CC}" type="slidenum">
              <a:rPr lang="en-US" smtClean="0"/>
              <a:t>17</a:t>
            </a:fld>
            <a:endParaRPr lang="en-US"/>
          </a:p>
        </p:txBody>
      </p:sp>
    </p:spTree>
    <p:extLst>
      <p:ext uri="{BB962C8B-B14F-4D97-AF65-F5344CB8AC3E}">
        <p14:creationId xmlns:p14="http://schemas.microsoft.com/office/powerpoint/2010/main" val="40432451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A95097-B5B9-0A4D-B845-9A0F1B4C93CC}" type="slidenum">
              <a:rPr lang="en-US" smtClean="0"/>
              <a:t>18</a:t>
            </a:fld>
            <a:endParaRPr lang="en-US"/>
          </a:p>
        </p:txBody>
      </p:sp>
    </p:spTree>
    <p:extLst>
      <p:ext uri="{BB962C8B-B14F-4D97-AF65-F5344CB8AC3E}">
        <p14:creationId xmlns:p14="http://schemas.microsoft.com/office/powerpoint/2010/main" val="3985777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b="1" dirty="0">
                <a:solidFill>
                  <a:schemeClr val="tx1">
                    <a:lumMod val="50000"/>
                    <a:lumOff val="50000"/>
                  </a:schemeClr>
                </a:solidFill>
              </a:rPr>
              <a:t>Creative Digital Media </a:t>
            </a:r>
            <a:r>
              <a:rPr lang="en-IE" sz="1200" b="0" dirty="0">
                <a:solidFill>
                  <a:schemeClr val="tx1">
                    <a:lumMod val="50000"/>
                    <a:lumOff val="50000"/>
                  </a:schemeClr>
                </a:solidFill>
              </a:rPr>
              <a:t>at MTU prepares students for a wide range of careers from game design to filmmaking, business, music technology and more.</a:t>
            </a:r>
          </a:p>
          <a:p>
            <a:endParaRPr lang="en-IE" sz="1200" b="1" dirty="0">
              <a:solidFill>
                <a:schemeClr val="tx1">
                  <a:lumMod val="50000"/>
                  <a:lumOff val="50000"/>
                </a:schemeClr>
              </a:solidFill>
            </a:endParaRPr>
          </a:p>
        </p:txBody>
      </p:sp>
      <p:sp>
        <p:nvSpPr>
          <p:cNvPr id="4" name="Slide Number Placeholder 3"/>
          <p:cNvSpPr>
            <a:spLocks noGrp="1"/>
          </p:cNvSpPr>
          <p:nvPr>
            <p:ph type="sldNum" sz="quarter" idx="5"/>
          </p:nvPr>
        </p:nvSpPr>
        <p:spPr/>
        <p:txBody>
          <a:bodyPr/>
          <a:lstStyle/>
          <a:p>
            <a:fld id="{A7A95097-B5B9-0A4D-B845-9A0F1B4C93CC}" type="slidenum">
              <a:rPr lang="en-US" smtClean="0"/>
              <a:t>19</a:t>
            </a:fld>
            <a:endParaRPr lang="en-US"/>
          </a:p>
        </p:txBody>
      </p:sp>
    </p:spTree>
    <p:extLst>
      <p:ext uri="{BB962C8B-B14F-4D97-AF65-F5344CB8AC3E}">
        <p14:creationId xmlns:p14="http://schemas.microsoft.com/office/powerpoint/2010/main" val="38950980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A95097-B5B9-0A4D-B845-9A0F1B4C93CC}" type="slidenum">
              <a:rPr lang="en-US" smtClean="0"/>
              <a:t>20</a:t>
            </a:fld>
            <a:endParaRPr lang="en-US"/>
          </a:p>
        </p:txBody>
      </p:sp>
    </p:spTree>
    <p:extLst>
      <p:ext uri="{BB962C8B-B14F-4D97-AF65-F5344CB8AC3E}">
        <p14:creationId xmlns:p14="http://schemas.microsoft.com/office/powerpoint/2010/main" val="15400461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A95097-B5B9-0A4D-B845-9A0F1B4C93CC}" type="slidenum">
              <a:rPr lang="en-US" smtClean="0"/>
              <a:t>21</a:t>
            </a:fld>
            <a:endParaRPr lang="en-US"/>
          </a:p>
        </p:txBody>
      </p:sp>
    </p:spTree>
    <p:extLst>
      <p:ext uri="{BB962C8B-B14F-4D97-AF65-F5344CB8AC3E}">
        <p14:creationId xmlns:p14="http://schemas.microsoft.com/office/powerpoint/2010/main" val="588779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charset="0"/>
              <a:buNone/>
            </a:pPr>
            <a:r>
              <a:rPr lang="en-IE" b="1" dirty="0">
                <a:solidFill>
                  <a:schemeClr val="tx1">
                    <a:lumMod val="50000"/>
                    <a:lumOff val="50000"/>
                  </a:schemeClr>
                </a:solidFill>
              </a:rPr>
              <a:t>Visual Communications </a:t>
            </a:r>
            <a:r>
              <a:rPr lang="en-IE" dirty="0">
                <a:solidFill>
                  <a:schemeClr val="tx1">
                    <a:lumMod val="50000"/>
                    <a:lumOff val="50000"/>
                  </a:schemeClr>
                </a:solidFill>
              </a:rPr>
              <a:t>focuses on design and illustration for print (magazines, books etc)., packaging, apps and the web.</a:t>
            </a:r>
          </a:p>
          <a:p>
            <a:pPr marL="285750" indent="-285750">
              <a:buFont typeface="Arial" charset="0"/>
              <a:buChar char="•"/>
            </a:pPr>
            <a:endParaRPr lang="en-IE" dirty="0">
              <a:solidFill>
                <a:schemeClr val="tx1">
                  <a:lumMod val="50000"/>
                  <a:lumOff val="50000"/>
                </a:schemeClr>
              </a:solidFill>
            </a:endParaRPr>
          </a:p>
          <a:p>
            <a:pPr marL="285750" indent="-285750">
              <a:buFont typeface="Arial" charset="0"/>
              <a:buChar char="•"/>
            </a:pPr>
            <a:r>
              <a:rPr lang="en-IE" dirty="0">
                <a:solidFill>
                  <a:schemeClr val="tx1">
                    <a:lumMod val="50000"/>
                    <a:lumOff val="50000"/>
                  </a:schemeClr>
                </a:solidFill>
              </a:rPr>
              <a:t>Layout &amp; artwork for print</a:t>
            </a:r>
          </a:p>
          <a:p>
            <a:pPr marL="285750" indent="-285750">
              <a:buFont typeface="Arial" charset="0"/>
              <a:buChar char="•"/>
            </a:pPr>
            <a:r>
              <a:rPr lang="en-IE" dirty="0">
                <a:solidFill>
                  <a:schemeClr val="tx1">
                    <a:lumMod val="50000"/>
                    <a:lumOff val="50000"/>
                  </a:schemeClr>
                </a:solidFill>
              </a:rPr>
              <a:t>Interface design</a:t>
            </a:r>
          </a:p>
          <a:p>
            <a:pPr marL="285750" indent="-285750">
              <a:buFont typeface="Arial" charset="0"/>
              <a:buChar char="•"/>
            </a:pPr>
            <a:r>
              <a:rPr lang="en-IE" dirty="0">
                <a:solidFill>
                  <a:schemeClr val="tx1">
                    <a:lumMod val="50000"/>
                    <a:lumOff val="50000"/>
                  </a:schemeClr>
                </a:solidFill>
              </a:rPr>
              <a:t>Motion graphics</a:t>
            </a:r>
          </a:p>
          <a:p>
            <a:pPr marL="285750" indent="-285750">
              <a:buFont typeface="Arial" charset="0"/>
              <a:buChar char="•"/>
            </a:pPr>
            <a:r>
              <a:rPr lang="en-IE" dirty="0">
                <a:solidFill>
                  <a:schemeClr val="tx1">
                    <a:lumMod val="50000"/>
                    <a:lumOff val="50000"/>
                  </a:schemeClr>
                </a:solidFill>
              </a:rPr>
              <a:t>Illustration</a:t>
            </a:r>
          </a:p>
          <a:p>
            <a:pPr marL="285750" indent="-285750">
              <a:buFont typeface="Arial" charset="0"/>
              <a:buChar char="•"/>
            </a:pPr>
            <a:r>
              <a:rPr lang="en-IE" dirty="0">
                <a:solidFill>
                  <a:schemeClr val="tx1">
                    <a:lumMod val="50000"/>
                    <a:lumOff val="50000"/>
                  </a:schemeClr>
                </a:solidFill>
              </a:rPr>
              <a:t>Photography</a:t>
            </a:r>
          </a:p>
          <a:p>
            <a:pPr marL="285750" indent="-285750">
              <a:buFont typeface="Arial" charset="0"/>
              <a:buChar char="•"/>
            </a:pPr>
            <a:r>
              <a:rPr lang="en-IE" dirty="0">
                <a:solidFill>
                  <a:schemeClr val="tx1">
                    <a:lumMod val="50000"/>
                    <a:lumOff val="50000"/>
                  </a:schemeClr>
                </a:solidFill>
              </a:rPr>
              <a:t>Typography</a:t>
            </a:r>
          </a:p>
          <a:p>
            <a:pPr marL="285750" indent="-285750">
              <a:buFont typeface="Arial" charset="0"/>
              <a:buChar char="•"/>
            </a:pPr>
            <a:r>
              <a:rPr lang="en-IE" dirty="0">
                <a:solidFill>
                  <a:schemeClr val="tx1">
                    <a:lumMod val="50000"/>
                    <a:lumOff val="50000"/>
                  </a:schemeClr>
                </a:solidFill>
              </a:rPr>
              <a:t>Packaging</a:t>
            </a:r>
          </a:p>
          <a:p>
            <a:pPr marL="285750" indent="-285750">
              <a:buFont typeface="Arial" charset="0"/>
              <a:buChar char="•"/>
            </a:pPr>
            <a:r>
              <a:rPr lang="en-IE" dirty="0">
                <a:solidFill>
                  <a:schemeClr val="tx1">
                    <a:lumMod val="50000"/>
                    <a:lumOff val="50000"/>
                  </a:schemeClr>
                </a:solidFill>
              </a:rPr>
              <a:t>Branding</a:t>
            </a:r>
          </a:p>
          <a:p>
            <a:pPr marL="285750" indent="-285750">
              <a:buFont typeface="Arial" charset="0"/>
              <a:buChar char="•"/>
            </a:pPr>
            <a:r>
              <a:rPr lang="en-IE" dirty="0">
                <a:solidFill>
                  <a:schemeClr val="tx1">
                    <a:lumMod val="50000"/>
                    <a:lumOff val="50000"/>
                  </a:schemeClr>
                </a:solidFill>
              </a:rPr>
              <a:t>Advertising campaigns </a:t>
            </a:r>
          </a:p>
          <a:p>
            <a:endParaRPr lang="en-US" dirty="0"/>
          </a:p>
        </p:txBody>
      </p:sp>
      <p:sp>
        <p:nvSpPr>
          <p:cNvPr id="4" name="Slide Number Placeholder 3"/>
          <p:cNvSpPr>
            <a:spLocks noGrp="1"/>
          </p:cNvSpPr>
          <p:nvPr>
            <p:ph type="sldNum" sz="quarter" idx="10"/>
          </p:nvPr>
        </p:nvSpPr>
        <p:spPr/>
        <p:txBody>
          <a:bodyPr/>
          <a:lstStyle/>
          <a:p>
            <a:fld id="{A7A95097-B5B9-0A4D-B845-9A0F1B4C93CC}" type="slidenum">
              <a:rPr lang="en-US" smtClean="0"/>
              <a:t>23</a:t>
            </a:fld>
            <a:endParaRPr lang="en-US"/>
          </a:p>
        </p:txBody>
      </p:sp>
    </p:spTree>
    <p:extLst>
      <p:ext uri="{BB962C8B-B14F-4D97-AF65-F5344CB8AC3E}">
        <p14:creationId xmlns:p14="http://schemas.microsoft.com/office/powerpoint/2010/main" val="20447592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A95097-B5B9-0A4D-B845-9A0F1B4C93CC}" type="slidenum">
              <a:rPr lang="en-US" smtClean="0"/>
              <a:t>3</a:t>
            </a:fld>
            <a:endParaRPr lang="en-US" dirty="0"/>
          </a:p>
        </p:txBody>
      </p:sp>
    </p:spTree>
    <p:extLst>
      <p:ext uri="{BB962C8B-B14F-4D97-AF65-F5344CB8AC3E}">
        <p14:creationId xmlns:p14="http://schemas.microsoft.com/office/powerpoint/2010/main" val="7424862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7A95097-B5B9-0A4D-B845-9A0F1B4C93CC}" type="slidenum">
              <a:rPr lang="en-US" smtClean="0"/>
              <a:t>24</a:t>
            </a:fld>
            <a:endParaRPr lang="en-US"/>
          </a:p>
        </p:txBody>
      </p:sp>
    </p:spTree>
    <p:extLst>
      <p:ext uri="{BB962C8B-B14F-4D97-AF65-F5344CB8AC3E}">
        <p14:creationId xmlns:p14="http://schemas.microsoft.com/office/powerpoint/2010/main" val="29560042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A95097-B5B9-0A4D-B845-9A0F1B4C93CC}" type="slidenum">
              <a:rPr lang="en-US" smtClean="0"/>
              <a:t>25</a:t>
            </a:fld>
            <a:endParaRPr lang="en-US"/>
          </a:p>
        </p:txBody>
      </p:sp>
    </p:spTree>
    <p:extLst>
      <p:ext uri="{BB962C8B-B14F-4D97-AF65-F5344CB8AC3E}">
        <p14:creationId xmlns:p14="http://schemas.microsoft.com/office/powerpoint/2010/main" val="6269172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A95097-B5B9-0A4D-B845-9A0F1B4C93CC}" type="slidenum">
              <a:rPr lang="en-US" smtClean="0"/>
              <a:t>26</a:t>
            </a:fld>
            <a:endParaRPr lang="en-US"/>
          </a:p>
        </p:txBody>
      </p:sp>
    </p:spTree>
    <p:extLst>
      <p:ext uri="{BB962C8B-B14F-4D97-AF65-F5344CB8AC3E}">
        <p14:creationId xmlns:p14="http://schemas.microsoft.com/office/powerpoint/2010/main" val="20156011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A95097-B5B9-0A4D-B845-9A0F1B4C93CC}" type="slidenum">
              <a:rPr lang="en-US" smtClean="0"/>
              <a:t>27</a:t>
            </a:fld>
            <a:endParaRPr lang="en-US"/>
          </a:p>
        </p:txBody>
      </p:sp>
    </p:spTree>
    <p:extLst>
      <p:ext uri="{BB962C8B-B14F-4D97-AF65-F5344CB8AC3E}">
        <p14:creationId xmlns:p14="http://schemas.microsoft.com/office/powerpoint/2010/main" val="10601417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A95097-B5B9-0A4D-B845-9A0F1B4C93CC}" type="slidenum">
              <a:rPr lang="en-US" smtClean="0"/>
              <a:t>29</a:t>
            </a:fld>
            <a:endParaRPr lang="en-US"/>
          </a:p>
        </p:txBody>
      </p:sp>
    </p:spTree>
    <p:extLst>
      <p:ext uri="{BB962C8B-B14F-4D97-AF65-F5344CB8AC3E}">
        <p14:creationId xmlns:p14="http://schemas.microsoft.com/office/powerpoint/2010/main" val="9895479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rPr>
              <a:t>Advertising Photography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tx1">
                    <a:lumMod val="50000"/>
                    <a:lumOff val="50000"/>
                  </a:schemeClr>
                </a:solidFill>
              </a:rPr>
              <a:t>•</a:t>
            </a:r>
            <a:r>
              <a:rPr lang="en-US" dirty="0">
                <a:solidFill>
                  <a:schemeClr val="tx1">
                    <a:lumMod val="50000"/>
                    <a:lumOff val="50000"/>
                  </a:schemeClr>
                </a:solidFill>
              </a:rPr>
              <a:t> Sports Photography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tx1">
                    <a:lumMod val="50000"/>
                    <a:lumOff val="50000"/>
                  </a:schemeClr>
                </a:solidFill>
              </a:rPr>
              <a:t>•</a:t>
            </a:r>
            <a:r>
              <a:rPr lang="en-US" dirty="0">
                <a:solidFill>
                  <a:schemeClr val="tx1">
                    <a:lumMod val="50000"/>
                    <a:lumOff val="50000"/>
                  </a:schemeClr>
                </a:solidFill>
              </a:rPr>
              <a:t>Video Production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tx1">
                    <a:lumMod val="50000"/>
                    <a:lumOff val="50000"/>
                  </a:schemeClr>
                </a:solidFill>
              </a:rPr>
              <a:t>•</a:t>
            </a:r>
            <a:r>
              <a:rPr lang="en-US" dirty="0">
                <a:solidFill>
                  <a:schemeClr val="tx1">
                    <a:lumMod val="50000"/>
                    <a:lumOff val="50000"/>
                  </a:schemeClr>
                </a:solidFill>
              </a:rPr>
              <a:t> Fashion Photography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tx1">
                    <a:lumMod val="50000"/>
                    <a:lumOff val="50000"/>
                  </a:schemeClr>
                </a:solidFill>
              </a:rPr>
              <a:t>•</a:t>
            </a:r>
            <a:r>
              <a:rPr lang="en-US" dirty="0">
                <a:solidFill>
                  <a:schemeClr val="tx1">
                    <a:lumMod val="50000"/>
                    <a:lumOff val="50000"/>
                  </a:schemeClr>
                </a:solidFill>
              </a:rPr>
              <a:t> Events Photography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tx1">
                    <a:lumMod val="50000"/>
                    <a:lumOff val="50000"/>
                  </a:schemeClr>
                </a:solidFill>
              </a:rPr>
              <a:t>•</a:t>
            </a:r>
            <a:r>
              <a:rPr lang="en-US" dirty="0">
                <a:solidFill>
                  <a:schemeClr val="tx1">
                    <a:lumMod val="50000"/>
                    <a:lumOff val="50000"/>
                  </a:schemeClr>
                </a:solidFill>
              </a:rPr>
              <a:t> Architectural Photography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tx1">
                    <a:lumMod val="50000"/>
                    <a:lumOff val="50000"/>
                  </a:schemeClr>
                </a:solidFill>
              </a:rPr>
              <a:t>•</a:t>
            </a:r>
            <a:r>
              <a:rPr lang="en-US" dirty="0">
                <a:solidFill>
                  <a:schemeClr val="tx1">
                    <a:lumMod val="50000"/>
                    <a:lumOff val="50000"/>
                  </a:schemeClr>
                </a:solidFill>
              </a:rPr>
              <a:t>Clinical and Forensic Photography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tx1">
                    <a:lumMod val="50000"/>
                    <a:lumOff val="50000"/>
                  </a:schemeClr>
                </a:solidFill>
              </a:rPr>
              <a:t>•</a:t>
            </a:r>
            <a:r>
              <a:rPr lang="en-US" dirty="0">
                <a:solidFill>
                  <a:schemeClr val="tx1">
                    <a:lumMod val="50000"/>
                    <a:lumOff val="50000"/>
                  </a:schemeClr>
                </a:solidFill>
              </a:rPr>
              <a:t>Videography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tx1">
                    <a:lumMod val="50000"/>
                    <a:lumOff val="50000"/>
                  </a:schemeClr>
                </a:solidFill>
              </a:rPr>
              <a:t>•</a:t>
            </a:r>
            <a:r>
              <a:rPr lang="en-US" dirty="0">
                <a:solidFill>
                  <a:schemeClr val="tx1">
                    <a:lumMod val="50000"/>
                    <a:lumOff val="50000"/>
                  </a:schemeClr>
                </a:solidFill>
              </a:rPr>
              <a:t> Short Film Making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tx1">
                    <a:lumMod val="50000"/>
                    <a:lumOff val="50000"/>
                  </a:schemeClr>
                </a:solidFill>
              </a:rPr>
              <a:t>•</a:t>
            </a:r>
            <a:r>
              <a:rPr lang="en-US" dirty="0">
                <a:solidFill>
                  <a:schemeClr val="tx1">
                    <a:lumMod val="50000"/>
                    <a:lumOff val="50000"/>
                  </a:schemeClr>
                </a:solidFill>
              </a:rPr>
              <a:t> Motion Graphics Production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tx1">
                    <a:lumMod val="50000"/>
                    <a:lumOff val="50000"/>
                  </a:schemeClr>
                </a:solidFill>
              </a:rPr>
              <a:t>•</a:t>
            </a:r>
            <a:r>
              <a:rPr lang="en-US" dirty="0">
                <a:solidFill>
                  <a:schemeClr val="tx1">
                    <a:lumMod val="50000"/>
                    <a:lumOff val="50000"/>
                  </a:schemeClr>
                </a:solidFill>
              </a:rPr>
              <a:t> Video Post-Production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tx1">
                    <a:lumMod val="50000"/>
                    <a:lumOff val="50000"/>
                  </a:schemeClr>
                </a:solidFill>
              </a:rPr>
              <a:t>•</a:t>
            </a:r>
            <a:r>
              <a:rPr lang="en-US" dirty="0">
                <a:solidFill>
                  <a:schemeClr val="tx1">
                    <a:lumMod val="50000"/>
                    <a:lumOff val="50000"/>
                  </a:schemeClr>
                </a:solidFill>
              </a:rPr>
              <a:t> Video Technician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tx1">
                    <a:lumMod val="50000"/>
                    <a:lumOff val="50000"/>
                  </a:schemeClr>
                </a:solidFill>
              </a:rPr>
              <a:t>•</a:t>
            </a:r>
            <a:r>
              <a:rPr lang="en-US" dirty="0">
                <a:solidFill>
                  <a:schemeClr val="tx1">
                    <a:lumMod val="50000"/>
                    <a:lumOff val="50000"/>
                  </a:schemeClr>
                </a:solidFill>
              </a:rPr>
              <a:t> Entrepreneur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tx1">
                    <a:lumMod val="50000"/>
                    <a:lumOff val="50000"/>
                  </a:schemeClr>
                </a:solidFill>
              </a:rPr>
              <a:t>•</a:t>
            </a:r>
            <a:r>
              <a:rPr lang="en-US" dirty="0">
                <a:solidFill>
                  <a:schemeClr val="tx1">
                    <a:lumMod val="50000"/>
                    <a:lumOff val="50000"/>
                  </a:schemeClr>
                </a:solidFill>
              </a:rPr>
              <a:t> and much more</a:t>
            </a:r>
            <a:r>
              <a:rPr lang="en-US" dirty="0"/>
              <a:t>.</a:t>
            </a:r>
            <a:endParaRPr lang="en-IE" dirty="0">
              <a:solidFill>
                <a:schemeClr val="tx1">
                  <a:lumMod val="50000"/>
                  <a:lumOff val="50000"/>
                </a:schemeClr>
              </a:solidFill>
              <a:latin typeface="Arial Hebrew Scholar" charset="-79"/>
              <a:ea typeface="Arial Hebrew Scholar" charset="-79"/>
              <a:cs typeface="Arial Hebrew Scholar" charset="-79"/>
            </a:endParaRPr>
          </a:p>
          <a:p>
            <a:endParaRPr lang="en-IE" dirty="0"/>
          </a:p>
        </p:txBody>
      </p:sp>
      <p:sp>
        <p:nvSpPr>
          <p:cNvPr id="4" name="Slide Number Placeholder 3"/>
          <p:cNvSpPr>
            <a:spLocks noGrp="1"/>
          </p:cNvSpPr>
          <p:nvPr>
            <p:ph type="sldNum" sz="quarter" idx="5"/>
          </p:nvPr>
        </p:nvSpPr>
        <p:spPr/>
        <p:txBody>
          <a:bodyPr/>
          <a:lstStyle/>
          <a:p>
            <a:fld id="{A7A95097-B5B9-0A4D-B845-9A0F1B4C93CC}" type="slidenum">
              <a:rPr lang="en-US" smtClean="0"/>
              <a:t>30</a:t>
            </a:fld>
            <a:endParaRPr lang="en-US"/>
          </a:p>
        </p:txBody>
      </p:sp>
    </p:spTree>
    <p:extLst>
      <p:ext uri="{BB962C8B-B14F-4D97-AF65-F5344CB8AC3E}">
        <p14:creationId xmlns:p14="http://schemas.microsoft.com/office/powerpoint/2010/main" val="31355073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A95097-B5B9-0A4D-B845-9A0F1B4C93CC}" type="slidenum">
              <a:rPr lang="en-US" smtClean="0"/>
              <a:t>31</a:t>
            </a:fld>
            <a:endParaRPr lang="en-US"/>
          </a:p>
        </p:txBody>
      </p:sp>
    </p:spTree>
    <p:extLst>
      <p:ext uri="{BB962C8B-B14F-4D97-AF65-F5344CB8AC3E}">
        <p14:creationId xmlns:p14="http://schemas.microsoft.com/office/powerpoint/2010/main" val="1956962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A95097-B5B9-0A4D-B845-9A0F1B4C93CC}" type="slidenum">
              <a:rPr lang="en-US" smtClean="0"/>
              <a:t>32</a:t>
            </a:fld>
            <a:endParaRPr lang="en-US"/>
          </a:p>
        </p:txBody>
      </p:sp>
    </p:spTree>
    <p:extLst>
      <p:ext uri="{BB962C8B-B14F-4D97-AF65-F5344CB8AC3E}">
        <p14:creationId xmlns:p14="http://schemas.microsoft.com/office/powerpoint/2010/main" val="6866713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charset="0"/>
              <a:buChar char="•"/>
            </a:pPr>
            <a:r>
              <a:rPr lang="en-IE" dirty="0">
                <a:solidFill>
                  <a:schemeClr val="tx1">
                    <a:lumMod val="50000"/>
                    <a:lumOff val="50000"/>
                  </a:schemeClr>
                </a:solidFill>
              </a:rPr>
              <a:t>Studio Practice</a:t>
            </a:r>
          </a:p>
          <a:p>
            <a:pPr marL="285750" indent="-285750">
              <a:buFont typeface="Arial" charset="0"/>
              <a:buChar char="•"/>
            </a:pPr>
            <a:r>
              <a:rPr lang="en-IE" dirty="0">
                <a:solidFill>
                  <a:schemeClr val="tx1">
                    <a:lumMod val="50000"/>
                    <a:lumOff val="50000"/>
                  </a:schemeClr>
                </a:solidFill>
              </a:rPr>
              <a:t>Art History</a:t>
            </a:r>
          </a:p>
          <a:p>
            <a:pPr marL="285750" indent="-285750">
              <a:buFont typeface="Arial" charset="0"/>
              <a:buChar char="•"/>
            </a:pPr>
            <a:r>
              <a:rPr lang="en-IE" dirty="0">
                <a:solidFill>
                  <a:schemeClr val="tx1">
                    <a:lumMod val="50000"/>
                    <a:lumOff val="50000"/>
                  </a:schemeClr>
                </a:solidFill>
              </a:rPr>
              <a:t>Drawing</a:t>
            </a:r>
          </a:p>
          <a:p>
            <a:pPr marL="285750" indent="-285750">
              <a:buFont typeface="Arial" charset="0"/>
              <a:buChar char="•"/>
            </a:pPr>
            <a:r>
              <a:rPr lang="en-IE" dirty="0">
                <a:solidFill>
                  <a:schemeClr val="tx1">
                    <a:lumMod val="50000"/>
                    <a:lumOff val="50000"/>
                  </a:schemeClr>
                </a:solidFill>
              </a:rPr>
              <a:t>Painting</a:t>
            </a:r>
          </a:p>
          <a:p>
            <a:pPr marL="285750" indent="-285750">
              <a:buFont typeface="Arial" charset="0"/>
              <a:buChar char="•"/>
            </a:pPr>
            <a:r>
              <a:rPr lang="en-IE" dirty="0">
                <a:solidFill>
                  <a:schemeClr val="tx1">
                    <a:lumMod val="50000"/>
                    <a:lumOff val="50000"/>
                  </a:schemeClr>
                </a:solidFill>
              </a:rPr>
              <a:t>Sculpture</a:t>
            </a:r>
          </a:p>
          <a:p>
            <a:pPr marL="285750" indent="-285750">
              <a:buFont typeface="Arial" charset="0"/>
              <a:buChar char="•"/>
            </a:pPr>
            <a:r>
              <a:rPr lang="en-IE" dirty="0">
                <a:solidFill>
                  <a:schemeClr val="tx1">
                    <a:lumMod val="50000"/>
                    <a:lumOff val="50000"/>
                  </a:schemeClr>
                </a:solidFill>
              </a:rPr>
              <a:t>Photography</a:t>
            </a:r>
          </a:p>
          <a:p>
            <a:pPr marL="285750" indent="-285750">
              <a:buFont typeface="Arial" charset="0"/>
              <a:buChar char="•"/>
            </a:pPr>
            <a:r>
              <a:rPr lang="en-IE" dirty="0">
                <a:solidFill>
                  <a:schemeClr val="tx1">
                    <a:lumMod val="50000"/>
                    <a:lumOff val="50000"/>
                  </a:schemeClr>
                </a:solidFill>
              </a:rPr>
              <a:t>Print</a:t>
            </a:r>
          </a:p>
          <a:p>
            <a:pPr marL="285750" indent="-285750">
              <a:buFont typeface="Arial" charset="0"/>
              <a:buChar char="•"/>
            </a:pPr>
            <a:r>
              <a:rPr lang="en-IE" dirty="0">
                <a:solidFill>
                  <a:schemeClr val="tx1">
                    <a:lumMod val="50000"/>
                    <a:lumOff val="50000"/>
                  </a:schemeClr>
                </a:solidFill>
              </a:rPr>
              <a:t>Mould-making</a:t>
            </a:r>
          </a:p>
          <a:p>
            <a:pPr marL="285750" indent="-285750">
              <a:buFont typeface="Arial" charset="0"/>
              <a:buChar char="•"/>
            </a:pPr>
            <a:r>
              <a:rPr lang="en-IE" dirty="0">
                <a:solidFill>
                  <a:schemeClr val="tx1">
                    <a:lumMod val="50000"/>
                    <a:lumOff val="50000"/>
                  </a:schemeClr>
                </a:solidFill>
              </a:rPr>
              <a:t>Video</a:t>
            </a:r>
          </a:p>
          <a:p>
            <a:pPr marL="285750" indent="-285750">
              <a:buFont typeface="Arial" charset="0"/>
              <a:buChar char="•"/>
            </a:pPr>
            <a:r>
              <a:rPr lang="en-IE" dirty="0">
                <a:solidFill>
                  <a:schemeClr val="tx1">
                    <a:lumMod val="50000"/>
                    <a:lumOff val="50000"/>
                  </a:schemeClr>
                </a:solidFill>
              </a:rPr>
              <a:t>Professional Practice</a:t>
            </a:r>
          </a:p>
          <a:p>
            <a:pPr marL="285750" indent="-285750">
              <a:buFont typeface="Arial" charset="0"/>
              <a:buChar char="•"/>
            </a:pPr>
            <a:r>
              <a:rPr lang="en-IE" dirty="0">
                <a:solidFill>
                  <a:schemeClr val="tx1">
                    <a:lumMod val="50000"/>
                    <a:lumOff val="50000"/>
                  </a:schemeClr>
                </a:solidFill>
              </a:rPr>
              <a:t>Critical Theory </a:t>
            </a:r>
          </a:p>
          <a:p>
            <a:pPr marL="285750" indent="-285750">
              <a:buFont typeface="Arial" charset="0"/>
              <a:buChar char="•"/>
            </a:pPr>
            <a:r>
              <a:rPr lang="en-IE" dirty="0">
                <a:solidFill>
                  <a:schemeClr val="tx1">
                    <a:lumMod val="50000"/>
                    <a:lumOff val="50000"/>
                  </a:schemeClr>
                </a:solidFill>
              </a:rPr>
              <a:t>and much more!</a:t>
            </a:r>
            <a:endParaRPr lang="en-IE" dirty="0">
              <a:solidFill>
                <a:schemeClr val="tx1">
                  <a:lumMod val="50000"/>
                  <a:lumOff val="50000"/>
                </a:schemeClr>
              </a:solidFill>
              <a:latin typeface="Arial Hebrew Scholar" charset="-79"/>
              <a:ea typeface="Arial Hebrew Scholar" charset="-79"/>
              <a:cs typeface="Arial Hebrew Scholar" charset="-79"/>
            </a:endParaRPr>
          </a:p>
          <a:p>
            <a:endParaRPr lang="en-US" dirty="0"/>
          </a:p>
        </p:txBody>
      </p:sp>
      <p:sp>
        <p:nvSpPr>
          <p:cNvPr id="4" name="Slide Number Placeholder 3"/>
          <p:cNvSpPr>
            <a:spLocks noGrp="1"/>
          </p:cNvSpPr>
          <p:nvPr>
            <p:ph type="sldNum" sz="quarter" idx="10"/>
          </p:nvPr>
        </p:nvSpPr>
        <p:spPr/>
        <p:txBody>
          <a:bodyPr/>
          <a:lstStyle/>
          <a:p>
            <a:fld id="{A7A95097-B5B9-0A4D-B845-9A0F1B4C93CC}" type="slidenum">
              <a:rPr lang="en-US" smtClean="0"/>
              <a:t>34</a:t>
            </a:fld>
            <a:endParaRPr lang="en-US"/>
          </a:p>
        </p:txBody>
      </p:sp>
    </p:spTree>
    <p:extLst>
      <p:ext uri="{BB962C8B-B14F-4D97-AF65-F5344CB8AC3E}">
        <p14:creationId xmlns:p14="http://schemas.microsoft.com/office/powerpoint/2010/main" val="6629064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A95097-B5B9-0A4D-B845-9A0F1B4C93CC}" type="slidenum">
              <a:rPr lang="en-US" smtClean="0"/>
              <a:t>35</a:t>
            </a:fld>
            <a:endParaRPr lang="en-US"/>
          </a:p>
        </p:txBody>
      </p:sp>
    </p:spTree>
    <p:extLst>
      <p:ext uri="{BB962C8B-B14F-4D97-AF65-F5344CB8AC3E}">
        <p14:creationId xmlns:p14="http://schemas.microsoft.com/office/powerpoint/2010/main" val="9077898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A95097-B5B9-0A4D-B845-9A0F1B4C93CC}" type="slidenum">
              <a:rPr lang="en-US" smtClean="0"/>
              <a:t>4</a:t>
            </a:fld>
            <a:endParaRPr lang="en-US"/>
          </a:p>
        </p:txBody>
      </p:sp>
    </p:spTree>
    <p:extLst>
      <p:ext uri="{BB962C8B-B14F-4D97-AF65-F5344CB8AC3E}">
        <p14:creationId xmlns:p14="http://schemas.microsoft.com/office/powerpoint/2010/main" val="947650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A95097-B5B9-0A4D-B845-9A0F1B4C93CC}" type="slidenum">
              <a:rPr lang="en-US" smtClean="0"/>
              <a:t>37</a:t>
            </a:fld>
            <a:endParaRPr lang="en-US"/>
          </a:p>
        </p:txBody>
      </p:sp>
    </p:spTree>
    <p:extLst>
      <p:ext uri="{BB962C8B-B14F-4D97-AF65-F5344CB8AC3E}">
        <p14:creationId xmlns:p14="http://schemas.microsoft.com/office/powerpoint/2010/main" val="5101058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A95097-B5B9-0A4D-B845-9A0F1B4C93CC}" type="slidenum">
              <a:rPr lang="en-US" smtClean="0"/>
              <a:t>38</a:t>
            </a:fld>
            <a:endParaRPr lang="en-US"/>
          </a:p>
        </p:txBody>
      </p:sp>
    </p:spTree>
    <p:extLst>
      <p:ext uri="{BB962C8B-B14F-4D97-AF65-F5344CB8AC3E}">
        <p14:creationId xmlns:p14="http://schemas.microsoft.com/office/powerpoint/2010/main" val="4999294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A95097-B5B9-0A4D-B845-9A0F1B4C93CC}" type="slidenum">
              <a:rPr lang="en-US" smtClean="0"/>
              <a:t>40</a:t>
            </a:fld>
            <a:endParaRPr lang="en-US"/>
          </a:p>
        </p:txBody>
      </p:sp>
    </p:spTree>
    <p:extLst>
      <p:ext uri="{BB962C8B-B14F-4D97-AF65-F5344CB8AC3E}">
        <p14:creationId xmlns:p14="http://schemas.microsoft.com/office/powerpoint/2010/main" val="7445665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A95097-B5B9-0A4D-B845-9A0F1B4C93CC}" type="slidenum">
              <a:rPr lang="en-US" smtClean="0"/>
              <a:t>42</a:t>
            </a:fld>
            <a:endParaRPr lang="en-US"/>
          </a:p>
        </p:txBody>
      </p:sp>
    </p:spTree>
    <p:extLst>
      <p:ext uri="{BB962C8B-B14F-4D97-AF65-F5344CB8AC3E}">
        <p14:creationId xmlns:p14="http://schemas.microsoft.com/office/powerpoint/2010/main" val="3640120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A95097-B5B9-0A4D-B845-9A0F1B4C93CC}" type="slidenum">
              <a:rPr lang="en-US" smtClean="0"/>
              <a:t>43</a:t>
            </a:fld>
            <a:endParaRPr lang="en-US"/>
          </a:p>
        </p:txBody>
      </p:sp>
    </p:spTree>
    <p:extLst>
      <p:ext uri="{BB962C8B-B14F-4D97-AF65-F5344CB8AC3E}">
        <p14:creationId xmlns:p14="http://schemas.microsoft.com/office/powerpoint/2010/main" val="15136117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A95097-B5B9-0A4D-B845-9A0F1B4C93CC}" type="slidenum">
              <a:rPr lang="en-US" smtClean="0"/>
              <a:t>44</a:t>
            </a:fld>
            <a:endParaRPr lang="en-US"/>
          </a:p>
        </p:txBody>
      </p:sp>
    </p:spTree>
    <p:extLst>
      <p:ext uri="{BB962C8B-B14F-4D97-AF65-F5344CB8AC3E}">
        <p14:creationId xmlns:p14="http://schemas.microsoft.com/office/powerpoint/2010/main" val="3889484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A95097-B5B9-0A4D-B845-9A0F1B4C93CC}" type="slidenum">
              <a:rPr lang="en-US" smtClean="0"/>
              <a:t>45</a:t>
            </a:fld>
            <a:endParaRPr lang="en-US"/>
          </a:p>
        </p:txBody>
      </p:sp>
    </p:spTree>
    <p:extLst>
      <p:ext uri="{BB962C8B-B14F-4D97-AF65-F5344CB8AC3E}">
        <p14:creationId xmlns:p14="http://schemas.microsoft.com/office/powerpoint/2010/main" val="21032244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7A95097-B5B9-0A4D-B845-9A0F1B4C93CC}" type="slidenum">
              <a:rPr lang="en-US" smtClean="0"/>
              <a:t>46</a:t>
            </a:fld>
            <a:endParaRPr lang="en-US"/>
          </a:p>
        </p:txBody>
      </p:sp>
    </p:spTree>
    <p:extLst>
      <p:ext uri="{BB962C8B-B14F-4D97-AF65-F5344CB8AC3E}">
        <p14:creationId xmlns:p14="http://schemas.microsoft.com/office/powerpoint/2010/main" val="16591630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A95097-B5B9-0A4D-B845-9A0F1B4C93CC}" type="slidenum">
              <a:rPr lang="en-US" smtClean="0"/>
              <a:t>47</a:t>
            </a:fld>
            <a:endParaRPr lang="en-US"/>
          </a:p>
        </p:txBody>
      </p:sp>
    </p:spTree>
    <p:extLst>
      <p:ext uri="{BB962C8B-B14F-4D97-AF65-F5344CB8AC3E}">
        <p14:creationId xmlns:p14="http://schemas.microsoft.com/office/powerpoint/2010/main" val="19382775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7A95097-B5B9-0A4D-B845-9A0F1B4C93CC}" type="slidenum">
              <a:rPr lang="en-US" smtClean="0"/>
              <a:t>48</a:t>
            </a:fld>
            <a:endParaRPr lang="en-US"/>
          </a:p>
        </p:txBody>
      </p:sp>
    </p:spTree>
    <p:extLst>
      <p:ext uri="{BB962C8B-B14F-4D97-AF65-F5344CB8AC3E}">
        <p14:creationId xmlns:p14="http://schemas.microsoft.com/office/powerpoint/2010/main" val="39212330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solidFill>
                <a:schemeClr val="tx1">
                  <a:lumMod val="50000"/>
                  <a:lumOff val="50000"/>
                </a:schemeClr>
              </a:solidFill>
              <a:latin typeface="Calibri" charset="0"/>
              <a:ea typeface="Calibri" charset="0"/>
              <a:cs typeface="Calibri" charset="0"/>
            </a:endParaRPr>
          </a:p>
        </p:txBody>
      </p:sp>
      <p:sp>
        <p:nvSpPr>
          <p:cNvPr id="4" name="Slide Number Placeholder 3"/>
          <p:cNvSpPr>
            <a:spLocks noGrp="1"/>
          </p:cNvSpPr>
          <p:nvPr>
            <p:ph type="sldNum" sz="quarter" idx="10"/>
          </p:nvPr>
        </p:nvSpPr>
        <p:spPr/>
        <p:txBody>
          <a:bodyPr/>
          <a:lstStyle/>
          <a:p>
            <a:fld id="{A7A95097-B5B9-0A4D-B845-9A0F1B4C93CC}" type="slidenum">
              <a:rPr lang="en-US" smtClean="0"/>
              <a:t>5</a:t>
            </a:fld>
            <a:endParaRPr lang="en-US"/>
          </a:p>
        </p:txBody>
      </p:sp>
    </p:spTree>
    <p:extLst>
      <p:ext uri="{BB962C8B-B14F-4D97-AF65-F5344CB8AC3E}">
        <p14:creationId xmlns:p14="http://schemas.microsoft.com/office/powerpoint/2010/main" val="28203486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A95097-B5B9-0A4D-B845-9A0F1B4C93CC}" type="slidenum">
              <a:rPr lang="en-US" smtClean="0"/>
              <a:t>49</a:t>
            </a:fld>
            <a:endParaRPr lang="en-US"/>
          </a:p>
        </p:txBody>
      </p:sp>
    </p:spTree>
    <p:extLst>
      <p:ext uri="{BB962C8B-B14F-4D97-AF65-F5344CB8AC3E}">
        <p14:creationId xmlns:p14="http://schemas.microsoft.com/office/powerpoint/2010/main" val="11071602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7A95097-B5B9-0A4D-B845-9A0F1B4C93CC}" type="slidenum">
              <a:rPr lang="en-US" smtClean="0"/>
              <a:t>50</a:t>
            </a:fld>
            <a:endParaRPr lang="en-US"/>
          </a:p>
        </p:txBody>
      </p:sp>
    </p:spTree>
    <p:extLst>
      <p:ext uri="{BB962C8B-B14F-4D97-AF65-F5344CB8AC3E}">
        <p14:creationId xmlns:p14="http://schemas.microsoft.com/office/powerpoint/2010/main" val="230551588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7A95097-B5B9-0A4D-B845-9A0F1B4C93CC}" type="slidenum">
              <a:rPr lang="en-US" smtClean="0"/>
              <a:t>51</a:t>
            </a:fld>
            <a:endParaRPr lang="en-US"/>
          </a:p>
        </p:txBody>
      </p:sp>
    </p:spTree>
    <p:extLst>
      <p:ext uri="{BB962C8B-B14F-4D97-AF65-F5344CB8AC3E}">
        <p14:creationId xmlns:p14="http://schemas.microsoft.com/office/powerpoint/2010/main" val="17591054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7A95097-B5B9-0A4D-B845-9A0F1B4C93CC}" type="slidenum">
              <a:rPr lang="en-US" smtClean="0"/>
              <a:t>52</a:t>
            </a:fld>
            <a:endParaRPr lang="en-US"/>
          </a:p>
        </p:txBody>
      </p:sp>
    </p:spTree>
    <p:extLst>
      <p:ext uri="{BB962C8B-B14F-4D97-AF65-F5344CB8AC3E}">
        <p14:creationId xmlns:p14="http://schemas.microsoft.com/office/powerpoint/2010/main" val="6611289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solidFill>
                <a:schemeClr val="tx1">
                  <a:lumMod val="50000"/>
                  <a:lumOff val="50000"/>
                </a:schemeClr>
              </a:solidFill>
              <a:latin typeface="Calibri" charset="0"/>
              <a:ea typeface="Calibri" charset="0"/>
              <a:cs typeface="Calibri" charset="0"/>
            </a:endParaRPr>
          </a:p>
        </p:txBody>
      </p:sp>
      <p:sp>
        <p:nvSpPr>
          <p:cNvPr id="4" name="Slide Number Placeholder 3"/>
          <p:cNvSpPr>
            <a:spLocks noGrp="1"/>
          </p:cNvSpPr>
          <p:nvPr>
            <p:ph type="sldNum" sz="quarter" idx="10"/>
          </p:nvPr>
        </p:nvSpPr>
        <p:spPr/>
        <p:txBody>
          <a:bodyPr/>
          <a:lstStyle/>
          <a:p>
            <a:fld id="{A7A95097-B5B9-0A4D-B845-9A0F1B4C93CC}" type="slidenum">
              <a:rPr lang="en-US" smtClean="0"/>
              <a:t>6</a:t>
            </a:fld>
            <a:endParaRPr lang="en-US"/>
          </a:p>
        </p:txBody>
      </p:sp>
    </p:spTree>
    <p:extLst>
      <p:ext uri="{BB962C8B-B14F-4D97-AF65-F5344CB8AC3E}">
        <p14:creationId xmlns:p14="http://schemas.microsoft.com/office/powerpoint/2010/main" val="9137722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tx1">
                  <a:lumMod val="50000"/>
                  <a:lumOff val="50000"/>
                </a:schemeClr>
              </a:solidFill>
              <a:latin typeface="Calibri" charset="0"/>
              <a:ea typeface="Calibri" charset="0"/>
              <a:cs typeface="Calibri" charset="0"/>
            </a:endParaRPr>
          </a:p>
        </p:txBody>
      </p:sp>
      <p:sp>
        <p:nvSpPr>
          <p:cNvPr id="4" name="Slide Number Placeholder 3"/>
          <p:cNvSpPr>
            <a:spLocks noGrp="1"/>
          </p:cNvSpPr>
          <p:nvPr>
            <p:ph type="sldNum" sz="quarter" idx="10"/>
          </p:nvPr>
        </p:nvSpPr>
        <p:spPr/>
        <p:txBody>
          <a:bodyPr/>
          <a:lstStyle/>
          <a:p>
            <a:fld id="{A7A95097-B5B9-0A4D-B845-9A0F1B4C93CC}" type="slidenum">
              <a:rPr lang="en-US" smtClean="0"/>
              <a:t>7</a:t>
            </a:fld>
            <a:endParaRPr lang="en-US"/>
          </a:p>
        </p:txBody>
      </p:sp>
    </p:spTree>
    <p:extLst>
      <p:ext uri="{BB962C8B-B14F-4D97-AF65-F5344CB8AC3E}">
        <p14:creationId xmlns:p14="http://schemas.microsoft.com/office/powerpoint/2010/main" val="11253160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tx1">
                  <a:lumMod val="50000"/>
                  <a:lumOff val="50000"/>
                </a:schemeClr>
              </a:solidFill>
              <a:latin typeface="Calibri" charset="0"/>
              <a:ea typeface="Calibri" charset="0"/>
              <a:cs typeface="Calibri" charset="0"/>
            </a:endParaRPr>
          </a:p>
        </p:txBody>
      </p:sp>
      <p:sp>
        <p:nvSpPr>
          <p:cNvPr id="4" name="Slide Number Placeholder 3"/>
          <p:cNvSpPr>
            <a:spLocks noGrp="1"/>
          </p:cNvSpPr>
          <p:nvPr>
            <p:ph type="sldNum" sz="quarter" idx="10"/>
          </p:nvPr>
        </p:nvSpPr>
        <p:spPr/>
        <p:txBody>
          <a:bodyPr/>
          <a:lstStyle/>
          <a:p>
            <a:fld id="{A7A95097-B5B9-0A4D-B845-9A0F1B4C93CC}" type="slidenum">
              <a:rPr lang="en-US" smtClean="0"/>
              <a:t>8</a:t>
            </a:fld>
            <a:endParaRPr lang="en-US"/>
          </a:p>
        </p:txBody>
      </p:sp>
    </p:spTree>
    <p:extLst>
      <p:ext uri="{BB962C8B-B14F-4D97-AF65-F5344CB8AC3E}">
        <p14:creationId xmlns:p14="http://schemas.microsoft.com/office/powerpoint/2010/main" val="2461337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solidFill>
                <a:schemeClr val="tx1">
                  <a:lumMod val="50000"/>
                  <a:lumOff val="50000"/>
                </a:schemeClr>
              </a:solidFill>
              <a:latin typeface="Calibri" charset="0"/>
              <a:ea typeface="Calibri" charset="0"/>
              <a:cs typeface="Calibri" charset="0"/>
            </a:endParaRPr>
          </a:p>
        </p:txBody>
      </p:sp>
      <p:sp>
        <p:nvSpPr>
          <p:cNvPr id="4" name="Slide Number Placeholder 3"/>
          <p:cNvSpPr>
            <a:spLocks noGrp="1"/>
          </p:cNvSpPr>
          <p:nvPr>
            <p:ph type="sldNum" sz="quarter" idx="10"/>
          </p:nvPr>
        </p:nvSpPr>
        <p:spPr/>
        <p:txBody>
          <a:bodyPr/>
          <a:lstStyle/>
          <a:p>
            <a:fld id="{A7A95097-B5B9-0A4D-B845-9A0F1B4C93CC}" type="slidenum">
              <a:rPr lang="en-US" smtClean="0"/>
              <a:t>9</a:t>
            </a:fld>
            <a:endParaRPr lang="en-US"/>
          </a:p>
        </p:txBody>
      </p:sp>
    </p:spTree>
    <p:extLst>
      <p:ext uri="{BB962C8B-B14F-4D97-AF65-F5344CB8AC3E}">
        <p14:creationId xmlns:p14="http://schemas.microsoft.com/office/powerpoint/2010/main" val="32415590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solidFill>
                <a:schemeClr val="tx1">
                  <a:lumMod val="50000"/>
                  <a:lumOff val="50000"/>
                </a:schemeClr>
              </a:solidFill>
              <a:latin typeface="Calibri" charset="0"/>
              <a:ea typeface="Calibri" charset="0"/>
              <a:cs typeface="Calibri" charset="0"/>
            </a:endParaRPr>
          </a:p>
        </p:txBody>
      </p:sp>
      <p:sp>
        <p:nvSpPr>
          <p:cNvPr id="4" name="Slide Number Placeholder 3"/>
          <p:cNvSpPr>
            <a:spLocks noGrp="1"/>
          </p:cNvSpPr>
          <p:nvPr>
            <p:ph type="sldNum" sz="quarter" idx="10"/>
          </p:nvPr>
        </p:nvSpPr>
        <p:spPr/>
        <p:txBody>
          <a:bodyPr/>
          <a:lstStyle/>
          <a:p>
            <a:fld id="{A7A95097-B5B9-0A4D-B845-9A0F1B4C93CC}" type="slidenum">
              <a:rPr lang="en-US" smtClean="0"/>
              <a:t>10</a:t>
            </a:fld>
            <a:endParaRPr lang="en-US"/>
          </a:p>
        </p:txBody>
      </p:sp>
    </p:spTree>
    <p:extLst>
      <p:ext uri="{BB962C8B-B14F-4D97-AF65-F5344CB8AC3E}">
        <p14:creationId xmlns:p14="http://schemas.microsoft.com/office/powerpoint/2010/main" val="2845333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E40B3-54D0-7640-9EFE-02DB4BF183A6}"/>
              </a:ext>
            </a:extLst>
          </p:cNvPr>
          <p:cNvSpPr>
            <a:spLocks noGrp="1"/>
          </p:cNvSpPr>
          <p:nvPr>
            <p:ph type="ctrTitle"/>
          </p:nvPr>
        </p:nvSpPr>
        <p:spPr>
          <a:xfrm>
            <a:off x="1524000" y="1991761"/>
            <a:ext cx="9144000" cy="1518201"/>
          </a:xfrm>
          <a:prstGeom prst="rect">
            <a:avLst/>
          </a:prstGeom>
        </p:spPr>
        <p:txBody>
          <a:bodyPr anchor="b"/>
          <a:lstStyle>
            <a:lvl1pPr algn="ctr">
              <a:defRPr sz="4800" b="0" i="0">
                <a:latin typeface="Helvetica Light" panose="020B0403020202020204" pitchFamily="34" charset="0"/>
              </a:defRPr>
            </a:lvl1pPr>
          </a:lstStyle>
          <a:p>
            <a:r>
              <a:rPr lang="en-US"/>
              <a:t>Click to edit Master title style</a:t>
            </a:r>
            <a:endParaRPr lang="en-IE" dirty="0"/>
          </a:p>
        </p:txBody>
      </p:sp>
      <p:sp>
        <p:nvSpPr>
          <p:cNvPr id="3" name="Subtitle 2">
            <a:extLst>
              <a:ext uri="{FF2B5EF4-FFF2-40B4-BE49-F238E27FC236}">
                <a16:creationId xmlns:a16="http://schemas.microsoft.com/office/drawing/2014/main" id="{9702EF3A-C7A8-B349-9897-5FB2D8D4AD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dirty="0"/>
          </a:p>
        </p:txBody>
      </p:sp>
      <p:sp>
        <p:nvSpPr>
          <p:cNvPr id="5" name="Text Placeholder 4">
            <a:extLst>
              <a:ext uri="{FF2B5EF4-FFF2-40B4-BE49-F238E27FC236}">
                <a16:creationId xmlns:a16="http://schemas.microsoft.com/office/drawing/2014/main" id="{DCDACD67-B7E5-CE4C-8C51-23AB09EF54BA}"/>
              </a:ext>
            </a:extLst>
          </p:cNvPr>
          <p:cNvSpPr>
            <a:spLocks noGrp="1"/>
          </p:cNvSpPr>
          <p:nvPr>
            <p:ph type="body" sz="quarter" idx="10"/>
          </p:nvPr>
        </p:nvSpPr>
        <p:spPr>
          <a:xfrm>
            <a:off x="648000" y="414000"/>
            <a:ext cx="9297987" cy="533400"/>
          </a:xfrm>
        </p:spPr>
        <p:txBody>
          <a:bodyPr>
            <a:normAutofit/>
          </a:bodyPr>
          <a:lstStyle>
            <a:lvl1pPr marL="0" indent="0">
              <a:buNone/>
              <a:defRPr sz="2800" b="0" i="0">
                <a:solidFill>
                  <a:schemeClr val="bg1"/>
                </a:solidFill>
                <a:latin typeface="Helvetica Light" panose="020B0403020202020204" pitchFamily="34" charset="0"/>
              </a:defRPr>
            </a:lvl1pPr>
          </a:lstStyle>
          <a:p>
            <a:pPr lvl="0"/>
            <a:r>
              <a:rPr lang="en-US" dirty="0"/>
              <a:t>Edit Master text styles</a:t>
            </a:r>
          </a:p>
        </p:txBody>
      </p:sp>
    </p:spTree>
    <p:extLst>
      <p:ext uri="{BB962C8B-B14F-4D97-AF65-F5344CB8AC3E}">
        <p14:creationId xmlns:p14="http://schemas.microsoft.com/office/powerpoint/2010/main" val="2023733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C08F3-0E95-4A44-8B2E-5CDE4C8C148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4732E35D-FD48-ED48-877B-5E098020379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47AA4644-59FC-FC4E-82C9-91BA99F72DEE}"/>
              </a:ext>
            </a:extLst>
          </p:cNvPr>
          <p:cNvSpPr>
            <a:spLocks noGrp="1"/>
          </p:cNvSpPr>
          <p:nvPr>
            <p:ph type="dt" sz="half" idx="10"/>
          </p:nvPr>
        </p:nvSpPr>
        <p:spPr>
          <a:xfrm>
            <a:off x="838200" y="6356350"/>
            <a:ext cx="2743200" cy="365125"/>
          </a:xfrm>
          <a:prstGeom prst="rect">
            <a:avLst/>
          </a:prstGeom>
        </p:spPr>
        <p:txBody>
          <a:bodyPr/>
          <a:lstStyle/>
          <a:p>
            <a:fld id="{B16BBDBE-C728-5E45-8EE3-26187865E48F}" type="datetimeFigureOut">
              <a:rPr lang="en-IE" smtClean="0"/>
              <a:t>27/10/2021</a:t>
            </a:fld>
            <a:endParaRPr lang="en-IE"/>
          </a:p>
        </p:txBody>
      </p:sp>
      <p:sp>
        <p:nvSpPr>
          <p:cNvPr id="5" name="Footer Placeholder 4">
            <a:extLst>
              <a:ext uri="{FF2B5EF4-FFF2-40B4-BE49-F238E27FC236}">
                <a16:creationId xmlns:a16="http://schemas.microsoft.com/office/drawing/2014/main" id="{8BFA35F9-27B8-9B41-B5BB-6524D94B84DA}"/>
              </a:ext>
            </a:extLst>
          </p:cNvPr>
          <p:cNvSpPr>
            <a:spLocks noGrp="1"/>
          </p:cNvSpPr>
          <p:nvPr>
            <p:ph type="ftr" sz="quarter" idx="11"/>
          </p:nvPr>
        </p:nvSpPr>
        <p:spPr>
          <a:xfrm>
            <a:off x="4038600" y="6356350"/>
            <a:ext cx="4114800" cy="365125"/>
          </a:xfrm>
          <a:prstGeom prst="rect">
            <a:avLst/>
          </a:prstGeom>
        </p:spPr>
        <p:txBody>
          <a:bodyPr/>
          <a:lstStyle/>
          <a:p>
            <a:endParaRPr lang="en-IE"/>
          </a:p>
        </p:txBody>
      </p:sp>
      <p:sp>
        <p:nvSpPr>
          <p:cNvPr id="6" name="Slide Number Placeholder 5">
            <a:extLst>
              <a:ext uri="{FF2B5EF4-FFF2-40B4-BE49-F238E27FC236}">
                <a16:creationId xmlns:a16="http://schemas.microsoft.com/office/drawing/2014/main" id="{4195FF7F-E9D3-874A-A8A6-83E288256785}"/>
              </a:ext>
            </a:extLst>
          </p:cNvPr>
          <p:cNvSpPr>
            <a:spLocks noGrp="1"/>
          </p:cNvSpPr>
          <p:nvPr>
            <p:ph type="sldNum" sz="quarter" idx="12"/>
          </p:nvPr>
        </p:nvSpPr>
        <p:spPr>
          <a:xfrm>
            <a:off x="8610600" y="6356350"/>
            <a:ext cx="2743200" cy="365125"/>
          </a:xfrm>
          <a:prstGeom prst="rect">
            <a:avLst/>
          </a:prstGeom>
        </p:spPr>
        <p:txBody>
          <a:bodyPr/>
          <a:lstStyle/>
          <a:p>
            <a:fld id="{D8D85213-A46A-1147-8FC5-DF3686B2B091}" type="slidenum">
              <a:rPr lang="en-IE" smtClean="0"/>
              <a:t>‹#›</a:t>
            </a:fld>
            <a:endParaRPr lang="en-IE"/>
          </a:p>
        </p:txBody>
      </p:sp>
    </p:spTree>
    <p:extLst>
      <p:ext uri="{BB962C8B-B14F-4D97-AF65-F5344CB8AC3E}">
        <p14:creationId xmlns:p14="http://schemas.microsoft.com/office/powerpoint/2010/main" val="4114167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FCC1F9A-8A92-3742-80DF-AA2856296F9D}"/>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91DD7AF9-4F95-C64A-A79A-7B91E42472A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24A99036-9500-0C43-97FB-FF8697107E8C}"/>
              </a:ext>
            </a:extLst>
          </p:cNvPr>
          <p:cNvSpPr>
            <a:spLocks noGrp="1"/>
          </p:cNvSpPr>
          <p:nvPr>
            <p:ph type="dt" sz="half" idx="10"/>
          </p:nvPr>
        </p:nvSpPr>
        <p:spPr>
          <a:xfrm>
            <a:off x="838200" y="6356350"/>
            <a:ext cx="2743200" cy="365125"/>
          </a:xfrm>
          <a:prstGeom prst="rect">
            <a:avLst/>
          </a:prstGeom>
        </p:spPr>
        <p:txBody>
          <a:bodyPr/>
          <a:lstStyle/>
          <a:p>
            <a:fld id="{B16BBDBE-C728-5E45-8EE3-26187865E48F}" type="datetimeFigureOut">
              <a:rPr lang="en-IE" smtClean="0"/>
              <a:t>27/10/2021</a:t>
            </a:fld>
            <a:endParaRPr lang="en-IE"/>
          </a:p>
        </p:txBody>
      </p:sp>
      <p:sp>
        <p:nvSpPr>
          <p:cNvPr id="5" name="Footer Placeholder 4">
            <a:extLst>
              <a:ext uri="{FF2B5EF4-FFF2-40B4-BE49-F238E27FC236}">
                <a16:creationId xmlns:a16="http://schemas.microsoft.com/office/drawing/2014/main" id="{ECAF82C2-54FE-AE44-920A-2ECE4C4BA3F7}"/>
              </a:ext>
            </a:extLst>
          </p:cNvPr>
          <p:cNvSpPr>
            <a:spLocks noGrp="1"/>
          </p:cNvSpPr>
          <p:nvPr>
            <p:ph type="ftr" sz="quarter" idx="11"/>
          </p:nvPr>
        </p:nvSpPr>
        <p:spPr>
          <a:xfrm>
            <a:off x="4038600" y="6356350"/>
            <a:ext cx="4114800" cy="365125"/>
          </a:xfrm>
          <a:prstGeom prst="rect">
            <a:avLst/>
          </a:prstGeom>
        </p:spPr>
        <p:txBody>
          <a:bodyPr/>
          <a:lstStyle/>
          <a:p>
            <a:endParaRPr lang="en-IE"/>
          </a:p>
        </p:txBody>
      </p:sp>
      <p:sp>
        <p:nvSpPr>
          <p:cNvPr id="6" name="Slide Number Placeholder 5">
            <a:extLst>
              <a:ext uri="{FF2B5EF4-FFF2-40B4-BE49-F238E27FC236}">
                <a16:creationId xmlns:a16="http://schemas.microsoft.com/office/drawing/2014/main" id="{48779C7F-2972-C341-A4E2-72CA612A9B75}"/>
              </a:ext>
            </a:extLst>
          </p:cNvPr>
          <p:cNvSpPr>
            <a:spLocks noGrp="1"/>
          </p:cNvSpPr>
          <p:nvPr>
            <p:ph type="sldNum" sz="quarter" idx="12"/>
          </p:nvPr>
        </p:nvSpPr>
        <p:spPr>
          <a:xfrm>
            <a:off x="8610600" y="6356350"/>
            <a:ext cx="2743200" cy="365125"/>
          </a:xfrm>
          <a:prstGeom prst="rect">
            <a:avLst/>
          </a:prstGeom>
        </p:spPr>
        <p:txBody>
          <a:bodyPr/>
          <a:lstStyle/>
          <a:p>
            <a:fld id="{D8D85213-A46A-1147-8FC5-DF3686B2B091}" type="slidenum">
              <a:rPr lang="en-IE" smtClean="0"/>
              <a:t>‹#›</a:t>
            </a:fld>
            <a:endParaRPr lang="en-IE"/>
          </a:p>
        </p:txBody>
      </p:sp>
    </p:spTree>
    <p:extLst>
      <p:ext uri="{BB962C8B-B14F-4D97-AF65-F5344CB8AC3E}">
        <p14:creationId xmlns:p14="http://schemas.microsoft.com/office/powerpoint/2010/main" val="28742254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71EEB9-E913-E54F-B3D8-C1E536D672D8}"/>
              </a:ext>
            </a:extLst>
          </p:cNvPr>
          <p:cNvSpPr>
            <a:spLocks noGrp="1"/>
          </p:cNvSpPr>
          <p:nvPr>
            <p:ph idx="1"/>
          </p:nvPr>
        </p:nvSpPr>
        <p:spPr>
          <a:xfrm>
            <a:off x="642991" y="1599593"/>
            <a:ext cx="10515600" cy="4351338"/>
          </a:xfrm>
        </p:spPr>
        <p:txBody>
          <a:bodyPr/>
          <a:lstStyle>
            <a:lvl1pPr marL="0" indent="0">
              <a:buNone/>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4" name="Text Placeholder 4">
            <a:extLst>
              <a:ext uri="{FF2B5EF4-FFF2-40B4-BE49-F238E27FC236}">
                <a16:creationId xmlns:a16="http://schemas.microsoft.com/office/drawing/2014/main" id="{9E65D9E7-7035-2947-A476-2F7F81688A4C}"/>
              </a:ext>
            </a:extLst>
          </p:cNvPr>
          <p:cNvSpPr>
            <a:spLocks noGrp="1"/>
          </p:cNvSpPr>
          <p:nvPr>
            <p:ph type="body" sz="quarter" idx="10"/>
          </p:nvPr>
        </p:nvSpPr>
        <p:spPr>
          <a:xfrm>
            <a:off x="648000" y="414000"/>
            <a:ext cx="8963346" cy="533400"/>
          </a:xfrm>
        </p:spPr>
        <p:txBody>
          <a:bodyPr>
            <a:normAutofit/>
          </a:bodyPr>
          <a:lstStyle>
            <a:lvl1pPr marL="0" indent="0">
              <a:buNone/>
              <a:defRPr sz="2800" b="0" i="0">
                <a:solidFill>
                  <a:schemeClr val="bg1"/>
                </a:solidFill>
                <a:latin typeface="Helvetica Light" panose="020B0403020202020204" pitchFamily="34" charset="0"/>
              </a:defRPr>
            </a:lvl1pPr>
          </a:lstStyle>
          <a:p>
            <a:pPr lvl="0"/>
            <a:r>
              <a:rPr lang="en-US" dirty="0"/>
              <a:t>Edit Master text styles</a:t>
            </a:r>
          </a:p>
        </p:txBody>
      </p:sp>
    </p:spTree>
    <p:extLst>
      <p:ext uri="{BB962C8B-B14F-4D97-AF65-F5344CB8AC3E}">
        <p14:creationId xmlns:p14="http://schemas.microsoft.com/office/powerpoint/2010/main" val="2427087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B9314-C169-5E4A-8E57-F8404E96CBEF}"/>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C26C1E26-DD19-4D46-BE08-BAAAFB6B2F9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Text Placeholder 4">
            <a:extLst>
              <a:ext uri="{FF2B5EF4-FFF2-40B4-BE49-F238E27FC236}">
                <a16:creationId xmlns:a16="http://schemas.microsoft.com/office/drawing/2014/main" id="{61B7A298-155D-044F-A809-8427825E202A}"/>
              </a:ext>
            </a:extLst>
          </p:cNvPr>
          <p:cNvSpPr>
            <a:spLocks noGrp="1"/>
          </p:cNvSpPr>
          <p:nvPr>
            <p:ph type="body" sz="quarter" idx="10"/>
          </p:nvPr>
        </p:nvSpPr>
        <p:spPr>
          <a:xfrm>
            <a:off x="648000" y="414000"/>
            <a:ext cx="9297987" cy="533400"/>
          </a:xfrm>
        </p:spPr>
        <p:txBody>
          <a:bodyPr>
            <a:normAutofit/>
          </a:bodyPr>
          <a:lstStyle>
            <a:lvl1pPr marL="0" indent="0">
              <a:buNone/>
              <a:defRPr sz="2800" b="0" i="0">
                <a:solidFill>
                  <a:schemeClr val="bg1"/>
                </a:solidFill>
                <a:latin typeface="Helvetica Light" panose="020B0403020202020204" pitchFamily="34" charset="0"/>
              </a:defRPr>
            </a:lvl1pPr>
          </a:lstStyle>
          <a:p>
            <a:pPr lvl="0"/>
            <a:r>
              <a:rPr lang="en-US" dirty="0"/>
              <a:t>Edit Master text styles</a:t>
            </a:r>
          </a:p>
        </p:txBody>
      </p:sp>
    </p:spTree>
    <p:extLst>
      <p:ext uri="{BB962C8B-B14F-4D97-AF65-F5344CB8AC3E}">
        <p14:creationId xmlns:p14="http://schemas.microsoft.com/office/powerpoint/2010/main" val="1671845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C5D292-F0AA-2F4A-80CA-05AB35E0578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68CE2A82-BD9F-954D-AC49-61AD590D65C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5EC7F52E-45AE-2540-9828-07C1029CA2F2}"/>
              </a:ext>
            </a:extLst>
          </p:cNvPr>
          <p:cNvSpPr>
            <a:spLocks noGrp="1"/>
          </p:cNvSpPr>
          <p:nvPr>
            <p:ph type="dt" sz="half" idx="10"/>
          </p:nvPr>
        </p:nvSpPr>
        <p:spPr>
          <a:xfrm>
            <a:off x="838200" y="6356350"/>
            <a:ext cx="2743200" cy="365125"/>
          </a:xfrm>
          <a:prstGeom prst="rect">
            <a:avLst/>
          </a:prstGeom>
        </p:spPr>
        <p:txBody>
          <a:bodyPr/>
          <a:lstStyle/>
          <a:p>
            <a:fld id="{B16BBDBE-C728-5E45-8EE3-26187865E48F}" type="datetimeFigureOut">
              <a:rPr lang="en-IE" smtClean="0"/>
              <a:t>27/10/2021</a:t>
            </a:fld>
            <a:endParaRPr lang="en-IE"/>
          </a:p>
        </p:txBody>
      </p:sp>
      <p:sp>
        <p:nvSpPr>
          <p:cNvPr id="6" name="Footer Placeholder 5">
            <a:extLst>
              <a:ext uri="{FF2B5EF4-FFF2-40B4-BE49-F238E27FC236}">
                <a16:creationId xmlns:a16="http://schemas.microsoft.com/office/drawing/2014/main" id="{FE79C07D-E011-E544-8E0D-BC208525B2E4}"/>
              </a:ext>
            </a:extLst>
          </p:cNvPr>
          <p:cNvSpPr>
            <a:spLocks noGrp="1"/>
          </p:cNvSpPr>
          <p:nvPr>
            <p:ph type="ftr" sz="quarter" idx="11"/>
          </p:nvPr>
        </p:nvSpPr>
        <p:spPr>
          <a:xfrm>
            <a:off x="4038600" y="6356350"/>
            <a:ext cx="4114800" cy="365125"/>
          </a:xfrm>
          <a:prstGeom prst="rect">
            <a:avLst/>
          </a:prstGeom>
        </p:spPr>
        <p:txBody>
          <a:bodyPr/>
          <a:lstStyle/>
          <a:p>
            <a:endParaRPr lang="en-IE"/>
          </a:p>
        </p:txBody>
      </p:sp>
      <p:sp>
        <p:nvSpPr>
          <p:cNvPr id="7" name="Slide Number Placeholder 6">
            <a:extLst>
              <a:ext uri="{FF2B5EF4-FFF2-40B4-BE49-F238E27FC236}">
                <a16:creationId xmlns:a16="http://schemas.microsoft.com/office/drawing/2014/main" id="{2636B75B-BF1F-C342-B6A1-1FB5FB96EF3D}"/>
              </a:ext>
            </a:extLst>
          </p:cNvPr>
          <p:cNvSpPr>
            <a:spLocks noGrp="1"/>
          </p:cNvSpPr>
          <p:nvPr>
            <p:ph type="sldNum" sz="quarter" idx="12"/>
          </p:nvPr>
        </p:nvSpPr>
        <p:spPr>
          <a:xfrm>
            <a:off x="8610600" y="6356350"/>
            <a:ext cx="2743200" cy="365125"/>
          </a:xfrm>
          <a:prstGeom prst="rect">
            <a:avLst/>
          </a:prstGeom>
        </p:spPr>
        <p:txBody>
          <a:bodyPr/>
          <a:lstStyle/>
          <a:p>
            <a:fld id="{D8D85213-A46A-1147-8FC5-DF3686B2B091}" type="slidenum">
              <a:rPr lang="en-IE" smtClean="0"/>
              <a:t>‹#›</a:t>
            </a:fld>
            <a:endParaRPr lang="en-IE"/>
          </a:p>
        </p:txBody>
      </p:sp>
      <p:sp>
        <p:nvSpPr>
          <p:cNvPr id="8" name="Text Placeholder 4">
            <a:extLst>
              <a:ext uri="{FF2B5EF4-FFF2-40B4-BE49-F238E27FC236}">
                <a16:creationId xmlns:a16="http://schemas.microsoft.com/office/drawing/2014/main" id="{D11D9163-D664-FE46-A5CB-D56A9E4E38C4}"/>
              </a:ext>
            </a:extLst>
          </p:cNvPr>
          <p:cNvSpPr>
            <a:spLocks noGrp="1"/>
          </p:cNvSpPr>
          <p:nvPr>
            <p:ph type="body" sz="quarter" idx="13"/>
          </p:nvPr>
        </p:nvSpPr>
        <p:spPr>
          <a:xfrm>
            <a:off x="648000" y="414000"/>
            <a:ext cx="9297987" cy="533400"/>
          </a:xfrm>
        </p:spPr>
        <p:txBody>
          <a:bodyPr>
            <a:normAutofit/>
          </a:bodyPr>
          <a:lstStyle>
            <a:lvl1pPr marL="0" indent="0">
              <a:buNone/>
              <a:defRPr sz="2800" b="0" i="0">
                <a:solidFill>
                  <a:schemeClr val="bg1"/>
                </a:solidFill>
                <a:latin typeface="Helvetica Light" panose="020B0403020202020204" pitchFamily="34" charset="0"/>
              </a:defRPr>
            </a:lvl1pPr>
          </a:lstStyle>
          <a:p>
            <a:pPr lvl="0"/>
            <a:r>
              <a:rPr lang="en-US" dirty="0"/>
              <a:t>Edit Master text styles</a:t>
            </a:r>
          </a:p>
        </p:txBody>
      </p:sp>
    </p:spTree>
    <p:extLst>
      <p:ext uri="{BB962C8B-B14F-4D97-AF65-F5344CB8AC3E}">
        <p14:creationId xmlns:p14="http://schemas.microsoft.com/office/powerpoint/2010/main" val="1813907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A82E8-953C-E740-ABFC-6D58614BA3A5}"/>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4D008E9A-CC1F-B242-B8A4-53E7D7CA2A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C1630F8-A1F1-0E48-9654-7858B974E71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274B5549-AE82-1341-8EDF-D92F9D88C6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BA4116A-46AC-6D45-A612-D8770FF0767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2BF441CE-ECE5-DE40-A4B4-6E8C968E456C}"/>
              </a:ext>
            </a:extLst>
          </p:cNvPr>
          <p:cNvSpPr>
            <a:spLocks noGrp="1"/>
          </p:cNvSpPr>
          <p:nvPr>
            <p:ph type="dt" sz="half" idx="10"/>
          </p:nvPr>
        </p:nvSpPr>
        <p:spPr>
          <a:xfrm>
            <a:off x="838200" y="6356350"/>
            <a:ext cx="2743200" cy="365125"/>
          </a:xfrm>
          <a:prstGeom prst="rect">
            <a:avLst/>
          </a:prstGeom>
        </p:spPr>
        <p:txBody>
          <a:bodyPr/>
          <a:lstStyle/>
          <a:p>
            <a:fld id="{B16BBDBE-C728-5E45-8EE3-26187865E48F}" type="datetimeFigureOut">
              <a:rPr lang="en-IE" smtClean="0"/>
              <a:t>27/10/2021</a:t>
            </a:fld>
            <a:endParaRPr lang="en-IE"/>
          </a:p>
        </p:txBody>
      </p:sp>
      <p:sp>
        <p:nvSpPr>
          <p:cNvPr id="8" name="Footer Placeholder 7">
            <a:extLst>
              <a:ext uri="{FF2B5EF4-FFF2-40B4-BE49-F238E27FC236}">
                <a16:creationId xmlns:a16="http://schemas.microsoft.com/office/drawing/2014/main" id="{D84A254F-BDED-DD41-832B-67A186360889}"/>
              </a:ext>
            </a:extLst>
          </p:cNvPr>
          <p:cNvSpPr>
            <a:spLocks noGrp="1"/>
          </p:cNvSpPr>
          <p:nvPr>
            <p:ph type="ftr" sz="quarter" idx="11"/>
          </p:nvPr>
        </p:nvSpPr>
        <p:spPr>
          <a:xfrm>
            <a:off x="4038600" y="6356350"/>
            <a:ext cx="4114800" cy="365125"/>
          </a:xfrm>
          <a:prstGeom prst="rect">
            <a:avLst/>
          </a:prstGeom>
        </p:spPr>
        <p:txBody>
          <a:bodyPr/>
          <a:lstStyle/>
          <a:p>
            <a:endParaRPr lang="en-IE"/>
          </a:p>
        </p:txBody>
      </p:sp>
      <p:sp>
        <p:nvSpPr>
          <p:cNvPr id="9" name="Slide Number Placeholder 8">
            <a:extLst>
              <a:ext uri="{FF2B5EF4-FFF2-40B4-BE49-F238E27FC236}">
                <a16:creationId xmlns:a16="http://schemas.microsoft.com/office/drawing/2014/main" id="{6A500663-3CE0-884A-92EE-E9EED5C884CB}"/>
              </a:ext>
            </a:extLst>
          </p:cNvPr>
          <p:cNvSpPr>
            <a:spLocks noGrp="1"/>
          </p:cNvSpPr>
          <p:nvPr>
            <p:ph type="sldNum" sz="quarter" idx="12"/>
          </p:nvPr>
        </p:nvSpPr>
        <p:spPr>
          <a:xfrm>
            <a:off x="8610600" y="6356350"/>
            <a:ext cx="2743200" cy="365125"/>
          </a:xfrm>
          <a:prstGeom prst="rect">
            <a:avLst/>
          </a:prstGeom>
        </p:spPr>
        <p:txBody>
          <a:bodyPr/>
          <a:lstStyle/>
          <a:p>
            <a:fld id="{D8D85213-A46A-1147-8FC5-DF3686B2B091}" type="slidenum">
              <a:rPr lang="en-IE" smtClean="0"/>
              <a:t>‹#›</a:t>
            </a:fld>
            <a:endParaRPr lang="en-IE"/>
          </a:p>
        </p:txBody>
      </p:sp>
    </p:spTree>
    <p:extLst>
      <p:ext uri="{BB962C8B-B14F-4D97-AF65-F5344CB8AC3E}">
        <p14:creationId xmlns:p14="http://schemas.microsoft.com/office/powerpoint/2010/main" val="3645215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620F4-B672-DC42-B065-7FAA1933835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3F56A006-0E42-B04F-862F-84BED73B0372}"/>
              </a:ext>
            </a:extLst>
          </p:cNvPr>
          <p:cNvSpPr>
            <a:spLocks noGrp="1"/>
          </p:cNvSpPr>
          <p:nvPr>
            <p:ph type="dt" sz="half" idx="10"/>
          </p:nvPr>
        </p:nvSpPr>
        <p:spPr>
          <a:xfrm>
            <a:off x="838200" y="6356350"/>
            <a:ext cx="2743200" cy="365125"/>
          </a:xfrm>
          <a:prstGeom prst="rect">
            <a:avLst/>
          </a:prstGeom>
        </p:spPr>
        <p:txBody>
          <a:bodyPr/>
          <a:lstStyle/>
          <a:p>
            <a:fld id="{B16BBDBE-C728-5E45-8EE3-26187865E48F}" type="datetimeFigureOut">
              <a:rPr lang="en-IE" smtClean="0"/>
              <a:t>27/10/2021</a:t>
            </a:fld>
            <a:endParaRPr lang="en-IE"/>
          </a:p>
        </p:txBody>
      </p:sp>
      <p:sp>
        <p:nvSpPr>
          <p:cNvPr id="4" name="Footer Placeholder 3">
            <a:extLst>
              <a:ext uri="{FF2B5EF4-FFF2-40B4-BE49-F238E27FC236}">
                <a16:creationId xmlns:a16="http://schemas.microsoft.com/office/drawing/2014/main" id="{EF7CEDD4-9292-B645-BA40-6DECBCD8B983}"/>
              </a:ext>
            </a:extLst>
          </p:cNvPr>
          <p:cNvSpPr>
            <a:spLocks noGrp="1"/>
          </p:cNvSpPr>
          <p:nvPr>
            <p:ph type="ftr" sz="quarter" idx="11"/>
          </p:nvPr>
        </p:nvSpPr>
        <p:spPr>
          <a:xfrm>
            <a:off x="4038600" y="6356350"/>
            <a:ext cx="4114800" cy="365125"/>
          </a:xfrm>
          <a:prstGeom prst="rect">
            <a:avLst/>
          </a:prstGeom>
        </p:spPr>
        <p:txBody>
          <a:bodyPr/>
          <a:lstStyle/>
          <a:p>
            <a:endParaRPr lang="en-IE"/>
          </a:p>
        </p:txBody>
      </p:sp>
      <p:sp>
        <p:nvSpPr>
          <p:cNvPr id="5" name="Slide Number Placeholder 4">
            <a:extLst>
              <a:ext uri="{FF2B5EF4-FFF2-40B4-BE49-F238E27FC236}">
                <a16:creationId xmlns:a16="http://schemas.microsoft.com/office/drawing/2014/main" id="{C91F7814-A8A1-8B4F-A5C8-97F5259EDF21}"/>
              </a:ext>
            </a:extLst>
          </p:cNvPr>
          <p:cNvSpPr>
            <a:spLocks noGrp="1"/>
          </p:cNvSpPr>
          <p:nvPr>
            <p:ph type="sldNum" sz="quarter" idx="12"/>
          </p:nvPr>
        </p:nvSpPr>
        <p:spPr>
          <a:xfrm>
            <a:off x="8610600" y="6356350"/>
            <a:ext cx="2743200" cy="365125"/>
          </a:xfrm>
          <a:prstGeom prst="rect">
            <a:avLst/>
          </a:prstGeom>
        </p:spPr>
        <p:txBody>
          <a:bodyPr/>
          <a:lstStyle/>
          <a:p>
            <a:fld id="{D8D85213-A46A-1147-8FC5-DF3686B2B091}" type="slidenum">
              <a:rPr lang="en-IE" smtClean="0"/>
              <a:t>‹#›</a:t>
            </a:fld>
            <a:endParaRPr lang="en-IE"/>
          </a:p>
        </p:txBody>
      </p:sp>
    </p:spTree>
    <p:extLst>
      <p:ext uri="{BB962C8B-B14F-4D97-AF65-F5344CB8AC3E}">
        <p14:creationId xmlns:p14="http://schemas.microsoft.com/office/powerpoint/2010/main" val="632751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6DB279-F353-7140-A0A8-8E0906DAD593}"/>
              </a:ext>
            </a:extLst>
          </p:cNvPr>
          <p:cNvSpPr>
            <a:spLocks noGrp="1"/>
          </p:cNvSpPr>
          <p:nvPr>
            <p:ph type="dt" sz="half" idx="10"/>
          </p:nvPr>
        </p:nvSpPr>
        <p:spPr>
          <a:xfrm>
            <a:off x="838200" y="6356350"/>
            <a:ext cx="2743200" cy="365125"/>
          </a:xfrm>
          <a:prstGeom prst="rect">
            <a:avLst/>
          </a:prstGeom>
        </p:spPr>
        <p:txBody>
          <a:bodyPr/>
          <a:lstStyle/>
          <a:p>
            <a:fld id="{B16BBDBE-C728-5E45-8EE3-26187865E48F}" type="datetimeFigureOut">
              <a:rPr lang="en-IE" smtClean="0"/>
              <a:t>27/10/2021</a:t>
            </a:fld>
            <a:endParaRPr lang="en-IE"/>
          </a:p>
        </p:txBody>
      </p:sp>
      <p:sp>
        <p:nvSpPr>
          <p:cNvPr id="3" name="Footer Placeholder 2">
            <a:extLst>
              <a:ext uri="{FF2B5EF4-FFF2-40B4-BE49-F238E27FC236}">
                <a16:creationId xmlns:a16="http://schemas.microsoft.com/office/drawing/2014/main" id="{7C43B3F1-102D-5A42-B432-7244EDB733EF}"/>
              </a:ext>
            </a:extLst>
          </p:cNvPr>
          <p:cNvSpPr>
            <a:spLocks noGrp="1"/>
          </p:cNvSpPr>
          <p:nvPr>
            <p:ph type="ftr" sz="quarter" idx="11"/>
          </p:nvPr>
        </p:nvSpPr>
        <p:spPr>
          <a:xfrm>
            <a:off x="4038600" y="6356350"/>
            <a:ext cx="4114800" cy="365125"/>
          </a:xfrm>
          <a:prstGeom prst="rect">
            <a:avLst/>
          </a:prstGeom>
        </p:spPr>
        <p:txBody>
          <a:bodyPr/>
          <a:lstStyle/>
          <a:p>
            <a:endParaRPr lang="en-IE"/>
          </a:p>
        </p:txBody>
      </p:sp>
      <p:sp>
        <p:nvSpPr>
          <p:cNvPr id="4" name="Slide Number Placeholder 3">
            <a:extLst>
              <a:ext uri="{FF2B5EF4-FFF2-40B4-BE49-F238E27FC236}">
                <a16:creationId xmlns:a16="http://schemas.microsoft.com/office/drawing/2014/main" id="{E0A60688-A875-1F46-A921-7F81B554D3EC}"/>
              </a:ext>
            </a:extLst>
          </p:cNvPr>
          <p:cNvSpPr>
            <a:spLocks noGrp="1"/>
          </p:cNvSpPr>
          <p:nvPr>
            <p:ph type="sldNum" sz="quarter" idx="12"/>
          </p:nvPr>
        </p:nvSpPr>
        <p:spPr>
          <a:xfrm>
            <a:off x="8610600" y="6356350"/>
            <a:ext cx="2743200" cy="365125"/>
          </a:xfrm>
          <a:prstGeom prst="rect">
            <a:avLst/>
          </a:prstGeom>
        </p:spPr>
        <p:txBody>
          <a:bodyPr/>
          <a:lstStyle/>
          <a:p>
            <a:fld id="{D8D85213-A46A-1147-8FC5-DF3686B2B091}" type="slidenum">
              <a:rPr lang="en-IE" smtClean="0"/>
              <a:t>‹#›</a:t>
            </a:fld>
            <a:endParaRPr lang="en-IE"/>
          </a:p>
        </p:txBody>
      </p:sp>
    </p:spTree>
    <p:extLst>
      <p:ext uri="{BB962C8B-B14F-4D97-AF65-F5344CB8AC3E}">
        <p14:creationId xmlns:p14="http://schemas.microsoft.com/office/powerpoint/2010/main" val="19508201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99831-F476-EB4D-A4C0-8E68C989A0E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5319EF37-EFD6-1E4E-88D8-D0CEC2147D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D88CA410-0FEB-8447-8D6B-63BB3467FD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796CD4E-3984-494B-8A84-AE1F490931AA}"/>
              </a:ext>
            </a:extLst>
          </p:cNvPr>
          <p:cNvSpPr>
            <a:spLocks noGrp="1"/>
          </p:cNvSpPr>
          <p:nvPr>
            <p:ph type="dt" sz="half" idx="10"/>
          </p:nvPr>
        </p:nvSpPr>
        <p:spPr>
          <a:xfrm>
            <a:off x="838200" y="6356350"/>
            <a:ext cx="2743200" cy="365125"/>
          </a:xfrm>
          <a:prstGeom prst="rect">
            <a:avLst/>
          </a:prstGeom>
        </p:spPr>
        <p:txBody>
          <a:bodyPr/>
          <a:lstStyle/>
          <a:p>
            <a:fld id="{B16BBDBE-C728-5E45-8EE3-26187865E48F}" type="datetimeFigureOut">
              <a:rPr lang="en-IE" smtClean="0"/>
              <a:t>27/10/2021</a:t>
            </a:fld>
            <a:endParaRPr lang="en-IE"/>
          </a:p>
        </p:txBody>
      </p:sp>
      <p:sp>
        <p:nvSpPr>
          <p:cNvPr id="6" name="Footer Placeholder 5">
            <a:extLst>
              <a:ext uri="{FF2B5EF4-FFF2-40B4-BE49-F238E27FC236}">
                <a16:creationId xmlns:a16="http://schemas.microsoft.com/office/drawing/2014/main" id="{7B2D69B5-C4D0-914E-8A7D-F57A0CF7EB29}"/>
              </a:ext>
            </a:extLst>
          </p:cNvPr>
          <p:cNvSpPr>
            <a:spLocks noGrp="1"/>
          </p:cNvSpPr>
          <p:nvPr>
            <p:ph type="ftr" sz="quarter" idx="11"/>
          </p:nvPr>
        </p:nvSpPr>
        <p:spPr>
          <a:xfrm>
            <a:off x="4038600" y="6356350"/>
            <a:ext cx="4114800" cy="365125"/>
          </a:xfrm>
          <a:prstGeom prst="rect">
            <a:avLst/>
          </a:prstGeom>
        </p:spPr>
        <p:txBody>
          <a:bodyPr/>
          <a:lstStyle/>
          <a:p>
            <a:endParaRPr lang="en-IE"/>
          </a:p>
        </p:txBody>
      </p:sp>
      <p:sp>
        <p:nvSpPr>
          <p:cNvPr id="7" name="Slide Number Placeholder 6">
            <a:extLst>
              <a:ext uri="{FF2B5EF4-FFF2-40B4-BE49-F238E27FC236}">
                <a16:creationId xmlns:a16="http://schemas.microsoft.com/office/drawing/2014/main" id="{947BC522-3AE2-8649-A60B-9DBE75DC84F1}"/>
              </a:ext>
            </a:extLst>
          </p:cNvPr>
          <p:cNvSpPr>
            <a:spLocks noGrp="1"/>
          </p:cNvSpPr>
          <p:nvPr>
            <p:ph type="sldNum" sz="quarter" idx="12"/>
          </p:nvPr>
        </p:nvSpPr>
        <p:spPr>
          <a:xfrm>
            <a:off x="8610600" y="6356350"/>
            <a:ext cx="2743200" cy="365125"/>
          </a:xfrm>
          <a:prstGeom prst="rect">
            <a:avLst/>
          </a:prstGeom>
        </p:spPr>
        <p:txBody>
          <a:bodyPr/>
          <a:lstStyle/>
          <a:p>
            <a:fld id="{D8D85213-A46A-1147-8FC5-DF3686B2B091}" type="slidenum">
              <a:rPr lang="en-IE" smtClean="0"/>
              <a:t>‹#›</a:t>
            </a:fld>
            <a:endParaRPr lang="en-IE"/>
          </a:p>
        </p:txBody>
      </p:sp>
    </p:spTree>
    <p:extLst>
      <p:ext uri="{BB962C8B-B14F-4D97-AF65-F5344CB8AC3E}">
        <p14:creationId xmlns:p14="http://schemas.microsoft.com/office/powerpoint/2010/main" val="35088318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09FD5-F321-A74D-A0BE-294951ACC25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A676A8F0-5E8C-FE48-88A7-4E8F54E8AB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IE"/>
          </a:p>
        </p:txBody>
      </p:sp>
      <p:sp>
        <p:nvSpPr>
          <p:cNvPr id="4" name="Text Placeholder 3">
            <a:extLst>
              <a:ext uri="{FF2B5EF4-FFF2-40B4-BE49-F238E27FC236}">
                <a16:creationId xmlns:a16="http://schemas.microsoft.com/office/drawing/2014/main" id="{9AE692F0-A8A9-9A4A-B0AD-8969D20857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2E3DD86-DB4C-2A49-A462-FDDBA0D97EA5}"/>
              </a:ext>
            </a:extLst>
          </p:cNvPr>
          <p:cNvSpPr>
            <a:spLocks noGrp="1"/>
          </p:cNvSpPr>
          <p:nvPr>
            <p:ph type="dt" sz="half" idx="10"/>
          </p:nvPr>
        </p:nvSpPr>
        <p:spPr>
          <a:xfrm>
            <a:off x="838200" y="6356350"/>
            <a:ext cx="2743200" cy="365125"/>
          </a:xfrm>
          <a:prstGeom prst="rect">
            <a:avLst/>
          </a:prstGeom>
        </p:spPr>
        <p:txBody>
          <a:bodyPr/>
          <a:lstStyle/>
          <a:p>
            <a:fld id="{B16BBDBE-C728-5E45-8EE3-26187865E48F}" type="datetimeFigureOut">
              <a:rPr lang="en-IE" smtClean="0"/>
              <a:t>27/10/2021</a:t>
            </a:fld>
            <a:endParaRPr lang="en-IE"/>
          </a:p>
        </p:txBody>
      </p:sp>
      <p:sp>
        <p:nvSpPr>
          <p:cNvPr id="6" name="Footer Placeholder 5">
            <a:extLst>
              <a:ext uri="{FF2B5EF4-FFF2-40B4-BE49-F238E27FC236}">
                <a16:creationId xmlns:a16="http://schemas.microsoft.com/office/drawing/2014/main" id="{8E05B40A-819A-D04F-A081-06187A84BA63}"/>
              </a:ext>
            </a:extLst>
          </p:cNvPr>
          <p:cNvSpPr>
            <a:spLocks noGrp="1"/>
          </p:cNvSpPr>
          <p:nvPr>
            <p:ph type="ftr" sz="quarter" idx="11"/>
          </p:nvPr>
        </p:nvSpPr>
        <p:spPr>
          <a:xfrm>
            <a:off x="4038600" y="6356350"/>
            <a:ext cx="4114800" cy="365125"/>
          </a:xfrm>
          <a:prstGeom prst="rect">
            <a:avLst/>
          </a:prstGeom>
        </p:spPr>
        <p:txBody>
          <a:bodyPr/>
          <a:lstStyle/>
          <a:p>
            <a:endParaRPr lang="en-IE"/>
          </a:p>
        </p:txBody>
      </p:sp>
      <p:sp>
        <p:nvSpPr>
          <p:cNvPr id="7" name="Slide Number Placeholder 6">
            <a:extLst>
              <a:ext uri="{FF2B5EF4-FFF2-40B4-BE49-F238E27FC236}">
                <a16:creationId xmlns:a16="http://schemas.microsoft.com/office/drawing/2014/main" id="{3FFC1DBA-B9AE-184F-924A-2BBC5D2ED51C}"/>
              </a:ext>
            </a:extLst>
          </p:cNvPr>
          <p:cNvSpPr>
            <a:spLocks noGrp="1"/>
          </p:cNvSpPr>
          <p:nvPr>
            <p:ph type="sldNum" sz="quarter" idx="12"/>
          </p:nvPr>
        </p:nvSpPr>
        <p:spPr>
          <a:xfrm>
            <a:off x="8610600" y="6356350"/>
            <a:ext cx="2743200" cy="365125"/>
          </a:xfrm>
          <a:prstGeom prst="rect">
            <a:avLst/>
          </a:prstGeom>
        </p:spPr>
        <p:txBody>
          <a:bodyPr/>
          <a:lstStyle/>
          <a:p>
            <a:fld id="{D8D85213-A46A-1147-8FC5-DF3686B2B091}" type="slidenum">
              <a:rPr lang="en-IE" smtClean="0"/>
              <a:t>‹#›</a:t>
            </a:fld>
            <a:endParaRPr lang="en-IE"/>
          </a:p>
        </p:txBody>
      </p:sp>
    </p:spTree>
    <p:extLst>
      <p:ext uri="{BB962C8B-B14F-4D97-AF65-F5344CB8AC3E}">
        <p14:creationId xmlns:p14="http://schemas.microsoft.com/office/powerpoint/2010/main" val="1503286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crawford.mtu.ie/"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E968F3C-ACD4-B044-9FDC-3422026C4DF0}"/>
              </a:ext>
            </a:extLst>
          </p:cNvPr>
          <p:cNvSpPr/>
          <p:nvPr userDrawn="1"/>
        </p:nvSpPr>
        <p:spPr>
          <a:xfrm>
            <a:off x="0" y="0"/>
            <a:ext cx="12192000" cy="1372894"/>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Rectangle 8">
            <a:extLst>
              <a:ext uri="{FF2B5EF4-FFF2-40B4-BE49-F238E27FC236}">
                <a16:creationId xmlns:a16="http://schemas.microsoft.com/office/drawing/2014/main" id="{B6592F69-0740-614E-8FFE-A55456A916C9}"/>
              </a:ext>
            </a:extLst>
          </p:cNvPr>
          <p:cNvSpPr/>
          <p:nvPr userDrawn="1"/>
        </p:nvSpPr>
        <p:spPr>
          <a:xfrm>
            <a:off x="0" y="6373640"/>
            <a:ext cx="12192000" cy="486129"/>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6BCBC710-9658-F849-AD4C-7B85C5C5D277}"/>
              </a:ext>
            </a:extLst>
          </p:cNvPr>
          <p:cNvSpPr>
            <a:spLocks noGrp="1"/>
          </p:cNvSpPr>
          <p:nvPr>
            <p:ph type="body" idx="1"/>
          </p:nvPr>
        </p:nvSpPr>
        <p:spPr>
          <a:xfrm>
            <a:off x="622443" y="1601334"/>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5" name="Title 1">
            <a:extLst>
              <a:ext uri="{FF2B5EF4-FFF2-40B4-BE49-F238E27FC236}">
                <a16:creationId xmlns:a16="http://schemas.microsoft.com/office/drawing/2014/main" id="{C5293973-FA85-EE4E-A3F6-5E0358B22836}"/>
              </a:ext>
            </a:extLst>
          </p:cNvPr>
          <p:cNvSpPr txBox="1">
            <a:spLocks/>
          </p:cNvSpPr>
          <p:nvPr userDrawn="1"/>
        </p:nvSpPr>
        <p:spPr>
          <a:xfrm>
            <a:off x="320669" y="389900"/>
            <a:ext cx="4767431" cy="4403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IE" sz="2400">
              <a:solidFill>
                <a:schemeClr val="bg1"/>
              </a:solidFill>
              <a:latin typeface="Helvetica Light" panose="020B0403020202020204" pitchFamily="34" charset="0"/>
            </a:endParaRPr>
          </a:p>
        </p:txBody>
      </p:sp>
      <p:sp>
        <p:nvSpPr>
          <p:cNvPr id="6" name="Title 1">
            <a:extLst>
              <a:ext uri="{FF2B5EF4-FFF2-40B4-BE49-F238E27FC236}">
                <a16:creationId xmlns:a16="http://schemas.microsoft.com/office/drawing/2014/main" id="{3C6BF9DA-27FB-764D-BE26-384AE8E42013}"/>
              </a:ext>
            </a:extLst>
          </p:cNvPr>
          <p:cNvSpPr txBox="1">
            <a:spLocks/>
          </p:cNvSpPr>
          <p:nvPr userDrawn="1"/>
        </p:nvSpPr>
        <p:spPr>
          <a:xfrm>
            <a:off x="5050536" y="6490217"/>
            <a:ext cx="2090928" cy="252973"/>
          </a:xfrm>
          <a:prstGeom prst="rect">
            <a:avLst/>
          </a:prstGeom>
        </p:spPr>
        <p:txBody>
          <a:bodyPr/>
          <a:lstStyle>
            <a:lvl1pPr algn="l" defTabSz="914400" rtl="0" eaLnBrk="1" latinLnBrk="0" hangingPunct="1">
              <a:lnSpc>
                <a:spcPct val="90000"/>
              </a:lnSpc>
              <a:spcBef>
                <a:spcPct val="0"/>
              </a:spcBef>
              <a:buNone/>
              <a:defRPr sz="3600" b="0" i="0" kern="1200">
                <a:solidFill>
                  <a:schemeClr val="tx1"/>
                </a:solidFill>
                <a:latin typeface="Helvetica Light" panose="020B0403020202020204" pitchFamily="34" charset="0"/>
                <a:ea typeface="+mj-ea"/>
                <a:cs typeface="+mj-cs"/>
              </a:defRPr>
            </a:lvl1pPr>
          </a:lstStyle>
          <a:p>
            <a:pPr algn="ctr"/>
            <a:r>
              <a:rPr lang="en-IE" sz="1400" u="none" dirty="0">
                <a:solidFill>
                  <a:schemeClr val="bg1"/>
                </a:solidFill>
                <a:hlinkClick r:id="rId13">
                  <a:extLst>
                    <a:ext uri="{A12FA001-AC4F-418D-AE19-62706E023703}">
                      <ahyp:hlinkClr xmlns:ahyp="http://schemas.microsoft.com/office/drawing/2018/hyperlinkcolor" val="tx"/>
                    </a:ext>
                  </a:extLst>
                </a:hlinkClick>
              </a:rPr>
              <a:t>crawford.mtu.ie</a:t>
            </a:r>
            <a:endParaRPr lang="en-IE" sz="1400" u="none" dirty="0">
              <a:solidFill>
                <a:schemeClr val="bg1"/>
              </a:solidFill>
            </a:endParaRPr>
          </a:p>
        </p:txBody>
      </p:sp>
      <p:pic>
        <p:nvPicPr>
          <p:cNvPr id="12" name="Picture 11">
            <a:extLst>
              <a:ext uri="{FF2B5EF4-FFF2-40B4-BE49-F238E27FC236}">
                <a16:creationId xmlns:a16="http://schemas.microsoft.com/office/drawing/2014/main" id="{3307B6E0-F419-FC4C-BD57-6F5113264D40}"/>
              </a:ext>
            </a:extLst>
          </p:cNvPr>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9421700" y="172342"/>
            <a:ext cx="2613467" cy="1043540"/>
          </a:xfrm>
          <a:prstGeom prst="rect">
            <a:avLst/>
          </a:prstGeom>
        </p:spPr>
      </p:pic>
    </p:spTree>
    <p:extLst>
      <p:ext uri="{BB962C8B-B14F-4D97-AF65-F5344CB8AC3E}">
        <p14:creationId xmlns:p14="http://schemas.microsoft.com/office/powerpoint/2010/main" val="39758634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21.jpg"/><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s://crawford.cit.ie/courses/creative-digital-media/"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7.png"/><Relationship Id="rId4" Type="http://schemas.openxmlformats.org/officeDocument/2006/relationships/notesSlide" Target="../notesSlides/notesSlide15.xml"/></Relationships>
</file>

<file path=ppt/slides/_rels/slide19.xml.rels><?xml version="1.0" encoding="UTF-8" standalone="yes"?>
<Relationships xmlns="http://schemas.openxmlformats.org/package/2006/relationships"><Relationship Id="rId3" Type="http://schemas.openxmlformats.org/officeDocument/2006/relationships/image" Target="../media/image28.tif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1.tiff"/><Relationship Id="rId4" Type="http://schemas.openxmlformats.org/officeDocument/2006/relationships/image" Target="../media/image30.jpeg"/></Relationships>
</file>

<file path=ppt/slides/_rels/slide21.xml.rels><?xml version="1.0" encoding="UTF-8" standalone="yes"?>
<Relationships xmlns="http://schemas.openxmlformats.org/package/2006/relationships"><Relationship Id="rId3" Type="http://schemas.openxmlformats.org/officeDocument/2006/relationships/hyperlink" Target="https://crawford.cit.ie/testimonials/" TargetMode="External"/><Relationship Id="rId7" Type="http://schemas.openxmlformats.org/officeDocument/2006/relationships/image" Target="../media/image35.jp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g"/><Relationship Id="rId4" Type="http://schemas.openxmlformats.org/officeDocument/2006/relationships/image" Target="../media/image32.jpeg"/></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tif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jpeg"/></Relationships>
</file>

<file path=ppt/slides/_rels/slide24.xml.rels><?xml version="1.0" encoding="UTF-8" standalone="yes"?>
<Relationships xmlns="http://schemas.openxmlformats.org/package/2006/relationships"><Relationship Id="rId3" Type="http://schemas.openxmlformats.org/officeDocument/2006/relationships/image" Target="../media/image41.tif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42.png"/><Relationship Id="rId4" Type="http://schemas.openxmlformats.org/officeDocument/2006/relationships/notesSlide" Target="../notesSlides/notesSlide21.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27.xml.rels><?xml version="1.0" encoding="UTF-8" standalone="yes"?>
<Relationships xmlns="http://schemas.openxmlformats.org/package/2006/relationships"><Relationship Id="rId3" Type="http://schemas.openxmlformats.org/officeDocument/2006/relationships/image" Target="../media/image45.tif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2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0.tif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crawford.cit.ie/testimonials/"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32.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image" Target="../media/image54.jpeg"/><Relationship Id="rId7" Type="http://schemas.openxmlformats.org/officeDocument/2006/relationships/image" Target="../media/image57.jpe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56.jpeg"/><Relationship Id="rId5" Type="http://schemas.openxmlformats.org/officeDocument/2006/relationships/image" Target="../media/image55.png"/><Relationship Id="rId10" Type="http://schemas.openxmlformats.org/officeDocument/2006/relationships/image" Target="../media/image60.jpg"/><Relationship Id="rId4" Type="http://schemas.openxmlformats.org/officeDocument/2006/relationships/hyperlink" Target="https://crawford.cit.ie/showcase/" TargetMode="External"/><Relationship Id="rId9" Type="http://schemas.openxmlformats.org/officeDocument/2006/relationships/image" Target="../media/image59.jpg"/></Relationships>
</file>

<file path=ppt/slides/_rels/slide33.xml.rels><?xml version="1.0" encoding="UTF-8" standalone="yes"?>
<Relationships xmlns="http://schemas.openxmlformats.org/package/2006/relationships"><Relationship Id="rId2" Type="http://schemas.openxmlformats.org/officeDocument/2006/relationships/image" Target="../media/image61.tif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63.tiff"/><Relationship Id="rId4" Type="http://schemas.openxmlformats.org/officeDocument/2006/relationships/image" Target="../media/image62.jpe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64.png"/><Relationship Id="rId4" Type="http://schemas.openxmlformats.org/officeDocument/2006/relationships/notesSlide" Target="../notesSlides/notesSlide29.xml"/></Relationships>
</file>

<file path=ppt/slides/_rels/slide36.xml.rels><?xml version="1.0" encoding="UTF-8" standalone="yes"?>
<Relationships xmlns="http://schemas.openxmlformats.org/package/2006/relationships"><Relationship Id="rId2" Type="http://schemas.openxmlformats.org/officeDocument/2006/relationships/image" Target="../media/image65.tif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6.tif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7.tif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8.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70.jpeg"/></Relationships>
</file>

<file path=ppt/slides/_rels/slide41.xml.rels><?xml version="1.0" encoding="UTF-8" standalone="yes"?>
<Relationships xmlns="http://schemas.openxmlformats.org/package/2006/relationships"><Relationship Id="rId2" Type="http://schemas.openxmlformats.org/officeDocument/2006/relationships/image" Target="../media/image71.tif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72.png"/><Relationship Id="rId4" Type="http://schemas.openxmlformats.org/officeDocument/2006/relationships/notesSlide" Target="../notesSlides/notesSlide33.xml"/></Relationships>
</file>

<file path=ppt/slides/_rels/slide43.xml.rels><?xml version="1.0" encoding="UTF-8" standalone="yes"?>
<Relationships xmlns="http://schemas.openxmlformats.org/package/2006/relationships"><Relationship Id="rId3" Type="http://schemas.openxmlformats.org/officeDocument/2006/relationships/image" Target="../media/image73.tiff"/><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76.tiff"/><Relationship Id="rId5" Type="http://schemas.openxmlformats.org/officeDocument/2006/relationships/image" Target="../media/image75.tiff"/><Relationship Id="rId4" Type="http://schemas.openxmlformats.org/officeDocument/2006/relationships/image" Target="../media/image74.jpeg"/></Relationships>
</file>

<file path=ppt/slides/_rels/slide44.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79.tiff"/><Relationship Id="rId4" Type="http://schemas.openxmlformats.org/officeDocument/2006/relationships/image" Target="../media/image78.jpeg"/></Relationships>
</file>

<file path=ppt/slides/_rels/slide45.xml.rels><?xml version="1.0" encoding="UTF-8" standalone="yes"?>
<Relationships xmlns="http://schemas.openxmlformats.org/package/2006/relationships"><Relationship Id="rId8" Type="http://schemas.openxmlformats.org/officeDocument/2006/relationships/image" Target="../media/image85.tiff"/><Relationship Id="rId3" Type="http://schemas.openxmlformats.org/officeDocument/2006/relationships/image" Target="../media/image80.tiff"/><Relationship Id="rId7" Type="http://schemas.openxmlformats.org/officeDocument/2006/relationships/image" Target="../media/image84.tiff"/><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83.tiff"/><Relationship Id="rId5" Type="http://schemas.openxmlformats.org/officeDocument/2006/relationships/image" Target="../media/image82.jpeg"/><Relationship Id="rId4" Type="http://schemas.openxmlformats.org/officeDocument/2006/relationships/image" Target="../media/image81.jpeg"/><Relationship Id="rId9" Type="http://schemas.openxmlformats.org/officeDocument/2006/relationships/image" Target="../media/image86.jpeg"/></Relationships>
</file>

<file path=ppt/slides/_rels/slide46.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89.jpeg"/></Relationships>
</file>

<file path=ppt/slides/_rels/slide48.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92.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95.jpeg"/></Relationships>
</file>

<file path=ppt/slides/_rels/slide52.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crawford.mtu.ie/" TargetMode="External"/><Relationship Id="rId2" Type="http://schemas.openxmlformats.org/officeDocument/2006/relationships/hyperlink" Target="https://crawford.cit.ie/" TargetMode="External"/><Relationship Id="rId1" Type="http://schemas.openxmlformats.org/officeDocument/2006/relationships/slideLayout" Target="../slideLayouts/slideLayout2.xml"/><Relationship Id="rId4" Type="http://schemas.openxmlformats.org/officeDocument/2006/relationships/image" Target="../media/image97.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3">
            <a:extLst>
              <a:ext uri="{FF2B5EF4-FFF2-40B4-BE49-F238E27FC236}">
                <a16:creationId xmlns:a16="http://schemas.microsoft.com/office/drawing/2014/main" id="{988062F2-6769-574C-BD03-B9DBC485E795}"/>
              </a:ext>
            </a:extLst>
          </p:cNvPr>
          <p:cNvSpPr txBox="1">
            <a:spLocks/>
          </p:cNvSpPr>
          <p:nvPr/>
        </p:nvSpPr>
        <p:spPr>
          <a:xfrm rot="10800000" flipV="1">
            <a:off x="-1146286" y="5878156"/>
            <a:ext cx="11573436" cy="524435"/>
          </a:xfrm>
          <a:prstGeom prst="rect">
            <a:avLst/>
          </a:prstGeom>
          <a:no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bg1"/>
                </a:solidFill>
                <a:latin typeface="Helvetica Light" panose="020B04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b="1" dirty="0">
                <a:solidFill>
                  <a:schemeClr val="tx1">
                    <a:lumMod val="50000"/>
                    <a:lumOff val="50000"/>
                  </a:schemeClr>
                </a:solidFill>
                <a:latin typeface="Calibri" charset="0"/>
                <a:ea typeface="Calibri" charset="0"/>
                <a:cs typeface="Calibri" charset="0"/>
              </a:rPr>
              <a:t>Art . Design . Technology . Culture . Arts in Health . Arts in Education . Media</a:t>
            </a:r>
            <a:r>
              <a:rPr lang="en-US" dirty="0">
                <a:solidFill>
                  <a:schemeClr val="tx1">
                    <a:lumMod val="50000"/>
                    <a:lumOff val="50000"/>
                  </a:schemeClr>
                </a:solidFill>
                <a:latin typeface="Calibri" charset="0"/>
                <a:ea typeface="Calibri" charset="0"/>
                <a:cs typeface="Calibri" charset="0"/>
              </a:rPr>
              <a:t> </a:t>
            </a:r>
            <a:endParaRPr lang="en-IE" dirty="0">
              <a:solidFill>
                <a:schemeClr val="tx1">
                  <a:lumMod val="50000"/>
                  <a:lumOff val="50000"/>
                </a:schemeClr>
              </a:solidFill>
              <a:latin typeface="Calibri" charset="0"/>
              <a:ea typeface="Calibri" charset="0"/>
              <a:cs typeface="Calibri" charset="0"/>
            </a:endParaRPr>
          </a:p>
        </p:txBody>
      </p:sp>
      <p:pic>
        <p:nvPicPr>
          <p:cNvPr id="3" name="Picture 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931965" y="3107295"/>
            <a:ext cx="3092015" cy="1551451"/>
          </a:xfrm>
          <a:prstGeom prst="rect">
            <a:avLst/>
          </a:prstGeom>
        </p:spPr>
      </p:pic>
      <p:pic>
        <p:nvPicPr>
          <p:cNvPr id="2" name="Crawford Open Day loop 05S06IPQQI 2019.1000kbps.conv.conv" descr="Crawford Open Day loop 05S06IPQQI 2019.1000kbps.conv.conv">
            <a:hlinkClick r:id="" action="ppaction://media"/>
            <a:extLst>
              <a:ext uri="{FF2B5EF4-FFF2-40B4-BE49-F238E27FC236}">
                <a16:creationId xmlns:a16="http://schemas.microsoft.com/office/drawing/2014/main" id="{E1AA6589-A314-EE4B-94C9-0C806752B77A}"/>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1365429"/>
            <a:ext cx="8906328" cy="5011114"/>
          </a:xfrm>
          <a:prstGeom prst="rect">
            <a:avLst/>
          </a:prstGeom>
        </p:spPr>
      </p:pic>
    </p:spTree>
    <p:extLst>
      <p:ext uri="{BB962C8B-B14F-4D97-AF65-F5344CB8AC3E}">
        <p14:creationId xmlns:p14="http://schemas.microsoft.com/office/powerpoint/2010/main" val="1363833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508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3C24E0D-6C9D-834B-AFEC-1B5EF2FE4B5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304800" y="1371600"/>
            <a:ext cx="8895998" cy="5004000"/>
          </a:xfrm>
          <a:prstGeom prst="rect">
            <a:avLst/>
          </a:prstGeom>
        </p:spPr>
      </p:pic>
      <p:sp>
        <p:nvSpPr>
          <p:cNvPr id="8" name="Text Placeholder 2">
            <a:extLst>
              <a:ext uri="{FF2B5EF4-FFF2-40B4-BE49-F238E27FC236}">
                <a16:creationId xmlns:a16="http://schemas.microsoft.com/office/drawing/2014/main" id="{04993B0E-1F7D-D844-859A-CAEF8A0760E0}"/>
              </a:ext>
            </a:extLst>
          </p:cNvPr>
          <p:cNvSpPr txBox="1">
            <a:spLocks/>
          </p:cNvSpPr>
          <p:nvPr/>
        </p:nvSpPr>
        <p:spPr>
          <a:xfrm>
            <a:off x="648001" y="414000"/>
            <a:ext cx="2932482" cy="5334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bg1"/>
                </a:solidFill>
                <a:latin typeface="Helvetica Light" panose="020B04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cap="all" dirty="0"/>
              <a:t>OUR </a:t>
            </a:r>
            <a:r>
              <a:rPr lang="en-IE" cap="all" dirty="0"/>
              <a:t>FACILITIES</a:t>
            </a:r>
          </a:p>
        </p:txBody>
      </p:sp>
      <p:sp>
        <p:nvSpPr>
          <p:cNvPr id="7" name="Content Placeholder 1">
            <a:extLst>
              <a:ext uri="{FF2B5EF4-FFF2-40B4-BE49-F238E27FC236}">
                <a16:creationId xmlns:a16="http://schemas.microsoft.com/office/drawing/2014/main" id="{4EC6D889-159C-F54E-A774-E2E7143C9021}"/>
              </a:ext>
            </a:extLst>
          </p:cNvPr>
          <p:cNvSpPr txBox="1">
            <a:spLocks/>
          </p:cNvSpPr>
          <p:nvPr/>
        </p:nvSpPr>
        <p:spPr>
          <a:xfrm>
            <a:off x="322729" y="1872359"/>
            <a:ext cx="3005687" cy="433755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200" b="1" dirty="0">
                <a:solidFill>
                  <a:schemeClr val="tx1">
                    <a:lumMod val="65000"/>
                    <a:lumOff val="35000"/>
                  </a:schemeClr>
                </a:solidFill>
                <a:latin typeface="Calibri" charset="0"/>
                <a:ea typeface="Calibri" charset="0"/>
                <a:cs typeface="Calibri" charset="0"/>
              </a:rPr>
              <a:t>Facilities include</a:t>
            </a:r>
          </a:p>
          <a:p>
            <a:pPr>
              <a:lnSpc>
                <a:spcPct val="100000"/>
              </a:lnSpc>
            </a:pPr>
            <a:endParaRPr lang="en-US" sz="1700" b="1" dirty="0">
              <a:solidFill>
                <a:schemeClr val="tx1">
                  <a:lumMod val="65000"/>
                  <a:lumOff val="35000"/>
                </a:schemeClr>
              </a:solidFill>
              <a:latin typeface="Calibri" charset="0"/>
              <a:ea typeface="Calibri" charset="0"/>
              <a:cs typeface="Calibri" charset="0"/>
            </a:endParaRPr>
          </a:p>
          <a:p>
            <a:pPr>
              <a:lnSpc>
                <a:spcPct val="100000"/>
              </a:lnSpc>
            </a:pPr>
            <a:r>
              <a:rPr lang="en-US" sz="1600" dirty="0">
                <a:solidFill>
                  <a:schemeClr val="bg2">
                    <a:lumMod val="75000"/>
                  </a:schemeClr>
                </a:solidFill>
                <a:latin typeface="Calibri" charset="0"/>
                <a:ea typeface="Calibri" charset="0"/>
                <a:cs typeface="Calibri" charset="0"/>
              </a:rPr>
              <a:t>Media and virtual reality computer labs</a:t>
            </a:r>
          </a:p>
          <a:p>
            <a:pPr>
              <a:lnSpc>
                <a:spcPct val="100000"/>
              </a:lnSpc>
            </a:pPr>
            <a:r>
              <a:rPr lang="en-US" sz="1600" dirty="0">
                <a:solidFill>
                  <a:schemeClr val="bg2">
                    <a:lumMod val="75000"/>
                  </a:schemeClr>
                </a:solidFill>
                <a:latin typeface="Calibri" charset="0"/>
                <a:ea typeface="Calibri" charset="0"/>
                <a:cs typeface="Calibri" charset="0"/>
              </a:rPr>
              <a:t>Ceramic, Glass and Textile  Workshops</a:t>
            </a:r>
          </a:p>
          <a:p>
            <a:pPr>
              <a:lnSpc>
                <a:spcPct val="100000"/>
              </a:lnSpc>
            </a:pPr>
            <a:r>
              <a:rPr lang="en-US" sz="1600" dirty="0">
                <a:solidFill>
                  <a:schemeClr val="bg2">
                    <a:lumMod val="75000"/>
                  </a:schemeClr>
                </a:solidFill>
                <a:latin typeface="Calibri" charset="0"/>
                <a:ea typeface="Calibri" charset="0"/>
                <a:cs typeface="Calibri" charset="0"/>
              </a:rPr>
              <a:t>Photography &amp; Video Studios</a:t>
            </a:r>
          </a:p>
          <a:p>
            <a:pPr>
              <a:lnSpc>
                <a:spcPct val="100000"/>
              </a:lnSpc>
            </a:pPr>
            <a:r>
              <a:rPr lang="en-US" sz="1600" dirty="0">
                <a:solidFill>
                  <a:schemeClr val="bg2">
                    <a:lumMod val="75000"/>
                  </a:schemeClr>
                </a:solidFill>
                <a:latin typeface="Calibri" charset="0"/>
                <a:ea typeface="Calibri" charset="0"/>
                <a:cs typeface="Calibri" charset="0"/>
              </a:rPr>
              <a:t>Print  and Metal Workshops</a:t>
            </a:r>
          </a:p>
          <a:p>
            <a:pPr>
              <a:lnSpc>
                <a:spcPct val="100000"/>
              </a:lnSpc>
            </a:pPr>
            <a:r>
              <a:rPr lang="en-US" sz="1600" dirty="0">
                <a:solidFill>
                  <a:schemeClr val="bg2">
                    <a:lumMod val="75000"/>
                  </a:schemeClr>
                </a:solidFill>
                <a:latin typeface="Calibri" charset="0"/>
                <a:ea typeface="Calibri" charset="0"/>
                <a:cs typeface="Calibri" charset="0"/>
              </a:rPr>
              <a:t>Student Studio Spaces</a:t>
            </a:r>
          </a:p>
          <a:p>
            <a:pPr>
              <a:lnSpc>
                <a:spcPct val="100000"/>
              </a:lnSpc>
            </a:pPr>
            <a:r>
              <a:rPr lang="en-US" sz="1600" b="1" dirty="0">
                <a:solidFill>
                  <a:schemeClr val="tx1">
                    <a:lumMod val="85000"/>
                    <a:lumOff val="15000"/>
                  </a:schemeClr>
                </a:solidFill>
                <a:latin typeface="Calibri" charset="0"/>
                <a:ea typeface="Calibri" charset="0"/>
                <a:cs typeface="Calibri" charset="0"/>
              </a:rPr>
              <a:t>Design Studios</a:t>
            </a:r>
          </a:p>
          <a:p>
            <a:pPr>
              <a:lnSpc>
                <a:spcPct val="100000"/>
              </a:lnSpc>
            </a:pPr>
            <a:r>
              <a:rPr lang="en-US" sz="1600" dirty="0">
                <a:solidFill>
                  <a:schemeClr val="bg2">
                    <a:lumMod val="75000"/>
                  </a:schemeClr>
                </a:solidFill>
                <a:latin typeface="Calibri" charset="0"/>
                <a:ea typeface="Calibri" charset="0"/>
                <a:cs typeface="Calibri" charset="0"/>
              </a:rPr>
              <a:t>Gallery &amp; Gallery trial Spaces</a:t>
            </a:r>
          </a:p>
          <a:p>
            <a:pPr>
              <a:lnSpc>
                <a:spcPct val="100000"/>
              </a:lnSpc>
            </a:pPr>
            <a:r>
              <a:rPr lang="en-US" sz="1600" dirty="0">
                <a:solidFill>
                  <a:schemeClr val="bg2">
                    <a:lumMod val="75000"/>
                  </a:schemeClr>
                </a:solidFill>
                <a:latin typeface="Calibri" charset="0"/>
                <a:ea typeface="Calibri" charset="0"/>
                <a:cs typeface="Calibri" charset="0"/>
              </a:rPr>
              <a:t>Lecture Theatres and Library</a:t>
            </a:r>
          </a:p>
          <a:p>
            <a:pPr>
              <a:lnSpc>
                <a:spcPct val="100000"/>
              </a:lnSpc>
            </a:pPr>
            <a:endParaRPr lang="en-US" sz="2000" b="1" dirty="0">
              <a:solidFill>
                <a:schemeClr val="bg2">
                  <a:lumMod val="75000"/>
                </a:schemeClr>
              </a:solidFill>
              <a:latin typeface="Arial Hebrew Scholar" charset="-79"/>
              <a:ea typeface="Arial Hebrew Scholar" charset="-79"/>
              <a:cs typeface="Arial Hebrew Scholar" charset="-79"/>
            </a:endParaRPr>
          </a:p>
          <a:p>
            <a:pPr>
              <a:lnSpc>
                <a:spcPct val="100000"/>
              </a:lnSpc>
            </a:pPr>
            <a:endParaRPr lang="en-US" sz="2000" b="1" dirty="0">
              <a:solidFill>
                <a:schemeClr val="tx1">
                  <a:lumMod val="50000"/>
                  <a:lumOff val="50000"/>
                </a:schemeClr>
              </a:solidFill>
              <a:latin typeface="Arial Hebrew Scholar" charset="-79"/>
              <a:ea typeface="Arial Hebrew Scholar" charset="-79"/>
              <a:cs typeface="Arial Hebrew Scholar" charset="-79"/>
            </a:endParaRPr>
          </a:p>
          <a:p>
            <a:pPr>
              <a:lnSpc>
                <a:spcPct val="100000"/>
              </a:lnSpc>
            </a:pPr>
            <a:endParaRPr lang="en-US" sz="2000" b="1" dirty="0">
              <a:solidFill>
                <a:schemeClr val="tx1">
                  <a:lumMod val="50000"/>
                  <a:lumOff val="50000"/>
                </a:schemeClr>
              </a:solidFill>
              <a:latin typeface="Arial Hebrew Scholar" charset="-79"/>
              <a:ea typeface="Arial Hebrew Scholar" charset="-79"/>
              <a:cs typeface="Arial Hebrew Scholar" charset="-79"/>
            </a:endParaRPr>
          </a:p>
          <a:p>
            <a:pPr>
              <a:lnSpc>
                <a:spcPct val="100000"/>
              </a:lnSpc>
            </a:pPr>
            <a:endParaRPr lang="en-US" sz="2400" dirty="0"/>
          </a:p>
          <a:p>
            <a:pPr>
              <a:lnSpc>
                <a:spcPct val="100000"/>
              </a:lnSpc>
            </a:pPr>
            <a:endParaRPr lang="en-IE" sz="2400" dirty="0">
              <a:solidFill>
                <a:schemeClr val="bg1"/>
              </a:solidFill>
              <a:latin typeface="Helvetica Light" panose="020B0403020202020204" pitchFamily="34" charset="0"/>
            </a:endParaRPr>
          </a:p>
        </p:txBody>
      </p:sp>
    </p:spTree>
    <p:extLst>
      <p:ext uri="{BB962C8B-B14F-4D97-AF65-F5344CB8AC3E}">
        <p14:creationId xmlns:p14="http://schemas.microsoft.com/office/powerpoint/2010/main" val="32450999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AD72665-845A-C548-B53B-7927FDF3774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304800" y="1371600"/>
            <a:ext cx="8895999" cy="5004000"/>
          </a:xfrm>
          <a:prstGeom prst="rect">
            <a:avLst/>
          </a:prstGeom>
        </p:spPr>
      </p:pic>
      <p:sp>
        <p:nvSpPr>
          <p:cNvPr id="8" name="Text Placeholder 2">
            <a:extLst>
              <a:ext uri="{FF2B5EF4-FFF2-40B4-BE49-F238E27FC236}">
                <a16:creationId xmlns:a16="http://schemas.microsoft.com/office/drawing/2014/main" id="{04993B0E-1F7D-D844-859A-CAEF8A0760E0}"/>
              </a:ext>
            </a:extLst>
          </p:cNvPr>
          <p:cNvSpPr txBox="1">
            <a:spLocks/>
          </p:cNvSpPr>
          <p:nvPr/>
        </p:nvSpPr>
        <p:spPr>
          <a:xfrm>
            <a:off x="648001" y="414000"/>
            <a:ext cx="2932482" cy="5334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bg1"/>
                </a:solidFill>
                <a:latin typeface="Helvetica Light" panose="020B04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cap="all" dirty="0"/>
              <a:t>OUR </a:t>
            </a:r>
            <a:r>
              <a:rPr lang="en-IE" cap="all" dirty="0"/>
              <a:t>FACILITIES</a:t>
            </a:r>
          </a:p>
        </p:txBody>
      </p:sp>
      <p:sp>
        <p:nvSpPr>
          <p:cNvPr id="9" name="Content Placeholder 1">
            <a:extLst>
              <a:ext uri="{FF2B5EF4-FFF2-40B4-BE49-F238E27FC236}">
                <a16:creationId xmlns:a16="http://schemas.microsoft.com/office/drawing/2014/main" id="{1F74C3A6-A3BC-394F-AF8D-DBCCA356B879}"/>
              </a:ext>
            </a:extLst>
          </p:cNvPr>
          <p:cNvSpPr txBox="1">
            <a:spLocks/>
          </p:cNvSpPr>
          <p:nvPr/>
        </p:nvSpPr>
        <p:spPr>
          <a:xfrm>
            <a:off x="322729" y="1872359"/>
            <a:ext cx="3005687" cy="433755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200" b="1" dirty="0">
                <a:solidFill>
                  <a:schemeClr val="tx1">
                    <a:lumMod val="65000"/>
                    <a:lumOff val="35000"/>
                  </a:schemeClr>
                </a:solidFill>
                <a:latin typeface="Calibri" charset="0"/>
                <a:ea typeface="Calibri" charset="0"/>
                <a:cs typeface="Calibri" charset="0"/>
              </a:rPr>
              <a:t>Facilities include</a:t>
            </a:r>
          </a:p>
          <a:p>
            <a:pPr>
              <a:lnSpc>
                <a:spcPct val="100000"/>
              </a:lnSpc>
            </a:pPr>
            <a:endParaRPr lang="en-US" sz="1700" b="1" dirty="0">
              <a:solidFill>
                <a:schemeClr val="tx1">
                  <a:lumMod val="65000"/>
                  <a:lumOff val="35000"/>
                </a:schemeClr>
              </a:solidFill>
              <a:latin typeface="Calibri" charset="0"/>
              <a:ea typeface="Calibri" charset="0"/>
              <a:cs typeface="Calibri" charset="0"/>
            </a:endParaRPr>
          </a:p>
          <a:p>
            <a:pPr>
              <a:lnSpc>
                <a:spcPct val="100000"/>
              </a:lnSpc>
            </a:pPr>
            <a:r>
              <a:rPr lang="en-US" sz="1600" dirty="0">
                <a:solidFill>
                  <a:schemeClr val="bg2">
                    <a:lumMod val="75000"/>
                  </a:schemeClr>
                </a:solidFill>
                <a:latin typeface="Calibri" charset="0"/>
                <a:ea typeface="Calibri" charset="0"/>
                <a:cs typeface="Calibri" charset="0"/>
              </a:rPr>
              <a:t>Media and virtual reality computer labs</a:t>
            </a:r>
          </a:p>
          <a:p>
            <a:pPr>
              <a:lnSpc>
                <a:spcPct val="100000"/>
              </a:lnSpc>
            </a:pPr>
            <a:r>
              <a:rPr lang="en-US" sz="1600" dirty="0">
                <a:solidFill>
                  <a:schemeClr val="bg2">
                    <a:lumMod val="75000"/>
                  </a:schemeClr>
                </a:solidFill>
                <a:latin typeface="Calibri" charset="0"/>
                <a:ea typeface="Calibri" charset="0"/>
                <a:cs typeface="Calibri" charset="0"/>
              </a:rPr>
              <a:t>Ceramic, Glass and Textile  Workshops</a:t>
            </a:r>
          </a:p>
          <a:p>
            <a:pPr>
              <a:lnSpc>
                <a:spcPct val="100000"/>
              </a:lnSpc>
            </a:pPr>
            <a:r>
              <a:rPr lang="en-US" sz="1600" dirty="0">
                <a:solidFill>
                  <a:schemeClr val="bg2">
                    <a:lumMod val="75000"/>
                  </a:schemeClr>
                </a:solidFill>
                <a:latin typeface="Calibri" charset="0"/>
                <a:ea typeface="Calibri" charset="0"/>
                <a:cs typeface="Calibri" charset="0"/>
              </a:rPr>
              <a:t>Photography &amp; Video Studios</a:t>
            </a:r>
          </a:p>
          <a:p>
            <a:pPr>
              <a:lnSpc>
                <a:spcPct val="100000"/>
              </a:lnSpc>
            </a:pPr>
            <a:r>
              <a:rPr lang="en-US" sz="1600" dirty="0">
                <a:solidFill>
                  <a:schemeClr val="bg2">
                    <a:lumMod val="75000"/>
                  </a:schemeClr>
                </a:solidFill>
                <a:latin typeface="Calibri" charset="0"/>
                <a:ea typeface="Calibri" charset="0"/>
                <a:cs typeface="Calibri" charset="0"/>
              </a:rPr>
              <a:t>Print  and Metal Workshops</a:t>
            </a:r>
          </a:p>
          <a:p>
            <a:pPr>
              <a:lnSpc>
                <a:spcPct val="100000"/>
              </a:lnSpc>
            </a:pPr>
            <a:r>
              <a:rPr lang="en-US" sz="1600" dirty="0">
                <a:solidFill>
                  <a:schemeClr val="bg2">
                    <a:lumMod val="75000"/>
                  </a:schemeClr>
                </a:solidFill>
                <a:latin typeface="Calibri" charset="0"/>
                <a:ea typeface="Calibri" charset="0"/>
                <a:cs typeface="Calibri" charset="0"/>
              </a:rPr>
              <a:t>Student Studio Spaces</a:t>
            </a:r>
          </a:p>
          <a:p>
            <a:pPr>
              <a:lnSpc>
                <a:spcPct val="100000"/>
              </a:lnSpc>
            </a:pPr>
            <a:r>
              <a:rPr lang="en-US" sz="1600" dirty="0">
                <a:solidFill>
                  <a:schemeClr val="bg2">
                    <a:lumMod val="75000"/>
                  </a:schemeClr>
                </a:solidFill>
                <a:latin typeface="Calibri" charset="0"/>
                <a:ea typeface="Calibri" charset="0"/>
                <a:cs typeface="Calibri" charset="0"/>
              </a:rPr>
              <a:t>Design Studios</a:t>
            </a:r>
          </a:p>
          <a:p>
            <a:pPr>
              <a:lnSpc>
                <a:spcPct val="100000"/>
              </a:lnSpc>
            </a:pPr>
            <a:r>
              <a:rPr lang="en-US" sz="1600" b="1" dirty="0">
                <a:solidFill>
                  <a:schemeClr val="tx1">
                    <a:lumMod val="85000"/>
                    <a:lumOff val="15000"/>
                  </a:schemeClr>
                </a:solidFill>
                <a:latin typeface="Calibri" charset="0"/>
                <a:ea typeface="Calibri" charset="0"/>
                <a:cs typeface="Calibri" charset="0"/>
              </a:rPr>
              <a:t>Gallery &amp; Gallery trial Spaces</a:t>
            </a:r>
          </a:p>
          <a:p>
            <a:pPr>
              <a:lnSpc>
                <a:spcPct val="100000"/>
              </a:lnSpc>
            </a:pPr>
            <a:r>
              <a:rPr lang="en-US" sz="1600" dirty="0">
                <a:solidFill>
                  <a:schemeClr val="bg2">
                    <a:lumMod val="75000"/>
                  </a:schemeClr>
                </a:solidFill>
                <a:latin typeface="Calibri" charset="0"/>
                <a:ea typeface="Calibri" charset="0"/>
                <a:cs typeface="Calibri" charset="0"/>
              </a:rPr>
              <a:t>Lecture Theatres and Library</a:t>
            </a:r>
          </a:p>
          <a:p>
            <a:pPr>
              <a:lnSpc>
                <a:spcPct val="100000"/>
              </a:lnSpc>
            </a:pPr>
            <a:endParaRPr lang="en-US" sz="2000" b="1" dirty="0">
              <a:solidFill>
                <a:schemeClr val="tx1">
                  <a:lumMod val="50000"/>
                  <a:lumOff val="50000"/>
                </a:schemeClr>
              </a:solidFill>
              <a:latin typeface="Arial Hebrew Scholar" charset="-79"/>
              <a:ea typeface="Arial Hebrew Scholar" charset="-79"/>
              <a:cs typeface="Arial Hebrew Scholar" charset="-79"/>
            </a:endParaRPr>
          </a:p>
          <a:p>
            <a:pPr>
              <a:lnSpc>
                <a:spcPct val="100000"/>
              </a:lnSpc>
            </a:pPr>
            <a:endParaRPr lang="en-US" sz="2000" b="1" dirty="0">
              <a:solidFill>
                <a:schemeClr val="tx1">
                  <a:lumMod val="50000"/>
                  <a:lumOff val="50000"/>
                </a:schemeClr>
              </a:solidFill>
              <a:latin typeface="Arial Hebrew Scholar" charset="-79"/>
              <a:ea typeface="Arial Hebrew Scholar" charset="-79"/>
              <a:cs typeface="Arial Hebrew Scholar" charset="-79"/>
            </a:endParaRPr>
          </a:p>
          <a:p>
            <a:pPr>
              <a:lnSpc>
                <a:spcPct val="100000"/>
              </a:lnSpc>
            </a:pPr>
            <a:endParaRPr lang="en-US" sz="2000" b="1" dirty="0">
              <a:solidFill>
                <a:schemeClr val="tx1">
                  <a:lumMod val="50000"/>
                  <a:lumOff val="50000"/>
                </a:schemeClr>
              </a:solidFill>
              <a:latin typeface="Arial Hebrew Scholar" charset="-79"/>
              <a:ea typeface="Arial Hebrew Scholar" charset="-79"/>
              <a:cs typeface="Arial Hebrew Scholar" charset="-79"/>
            </a:endParaRPr>
          </a:p>
          <a:p>
            <a:pPr>
              <a:lnSpc>
                <a:spcPct val="100000"/>
              </a:lnSpc>
            </a:pPr>
            <a:endParaRPr lang="en-US" sz="2400" dirty="0"/>
          </a:p>
          <a:p>
            <a:pPr>
              <a:lnSpc>
                <a:spcPct val="100000"/>
              </a:lnSpc>
            </a:pPr>
            <a:endParaRPr lang="en-IE" sz="2400" dirty="0">
              <a:solidFill>
                <a:schemeClr val="bg1"/>
              </a:solidFill>
              <a:latin typeface="Helvetica Light" panose="020B0403020202020204" pitchFamily="34" charset="0"/>
            </a:endParaRPr>
          </a:p>
        </p:txBody>
      </p:sp>
    </p:spTree>
    <p:extLst>
      <p:ext uri="{BB962C8B-B14F-4D97-AF65-F5344CB8AC3E}">
        <p14:creationId xmlns:p14="http://schemas.microsoft.com/office/powerpoint/2010/main" val="9174395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AD72665-845A-C548-B53B-7927FDF3774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04800" y="1371600"/>
            <a:ext cx="8896001" cy="5004000"/>
          </a:xfrm>
          <a:prstGeom prst="rect">
            <a:avLst/>
          </a:prstGeom>
        </p:spPr>
      </p:pic>
      <p:sp>
        <p:nvSpPr>
          <p:cNvPr id="8" name="Text Placeholder 2">
            <a:extLst>
              <a:ext uri="{FF2B5EF4-FFF2-40B4-BE49-F238E27FC236}">
                <a16:creationId xmlns:a16="http://schemas.microsoft.com/office/drawing/2014/main" id="{04993B0E-1F7D-D844-859A-CAEF8A0760E0}"/>
              </a:ext>
            </a:extLst>
          </p:cNvPr>
          <p:cNvSpPr txBox="1">
            <a:spLocks/>
          </p:cNvSpPr>
          <p:nvPr/>
        </p:nvSpPr>
        <p:spPr>
          <a:xfrm>
            <a:off x="648001" y="414000"/>
            <a:ext cx="2932482" cy="5334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bg1"/>
                </a:solidFill>
                <a:latin typeface="Helvetica Light" panose="020B04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cap="all" dirty="0"/>
              <a:t>OUR </a:t>
            </a:r>
            <a:r>
              <a:rPr lang="en-IE" cap="all" dirty="0"/>
              <a:t>FACILITIES</a:t>
            </a:r>
          </a:p>
        </p:txBody>
      </p:sp>
      <p:sp>
        <p:nvSpPr>
          <p:cNvPr id="7" name="Content Placeholder 1">
            <a:extLst>
              <a:ext uri="{FF2B5EF4-FFF2-40B4-BE49-F238E27FC236}">
                <a16:creationId xmlns:a16="http://schemas.microsoft.com/office/drawing/2014/main" id="{8C3AC82A-9A75-6540-AE67-E454806DF858}"/>
              </a:ext>
            </a:extLst>
          </p:cNvPr>
          <p:cNvSpPr txBox="1">
            <a:spLocks/>
          </p:cNvSpPr>
          <p:nvPr/>
        </p:nvSpPr>
        <p:spPr>
          <a:xfrm>
            <a:off x="322729" y="1872359"/>
            <a:ext cx="3005687" cy="433755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200" b="1" dirty="0">
                <a:solidFill>
                  <a:schemeClr val="tx1">
                    <a:lumMod val="65000"/>
                    <a:lumOff val="35000"/>
                  </a:schemeClr>
                </a:solidFill>
                <a:latin typeface="Calibri" charset="0"/>
                <a:ea typeface="Calibri" charset="0"/>
                <a:cs typeface="Calibri" charset="0"/>
              </a:rPr>
              <a:t>Facilities include</a:t>
            </a:r>
          </a:p>
          <a:p>
            <a:pPr>
              <a:lnSpc>
                <a:spcPct val="100000"/>
              </a:lnSpc>
            </a:pPr>
            <a:endParaRPr lang="en-US" sz="1700" b="1" dirty="0">
              <a:solidFill>
                <a:schemeClr val="tx1">
                  <a:lumMod val="65000"/>
                  <a:lumOff val="35000"/>
                </a:schemeClr>
              </a:solidFill>
              <a:latin typeface="Calibri" charset="0"/>
              <a:ea typeface="Calibri" charset="0"/>
              <a:cs typeface="Calibri" charset="0"/>
            </a:endParaRPr>
          </a:p>
          <a:p>
            <a:pPr>
              <a:lnSpc>
                <a:spcPct val="100000"/>
              </a:lnSpc>
            </a:pPr>
            <a:r>
              <a:rPr lang="en-US" sz="1600" dirty="0">
                <a:solidFill>
                  <a:schemeClr val="bg2">
                    <a:lumMod val="75000"/>
                  </a:schemeClr>
                </a:solidFill>
                <a:latin typeface="Calibri" charset="0"/>
                <a:ea typeface="Calibri" charset="0"/>
                <a:cs typeface="Calibri" charset="0"/>
              </a:rPr>
              <a:t>Media and virtual reality computer labs</a:t>
            </a:r>
          </a:p>
          <a:p>
            <a:pPr>
              <a:lnSpc>
                <a:spcPct val="100000"/>
              </a:lnSpc>
            </a:pPr>
            <a:r>
              <a:rPr lang="en-US" sz="1600" dirty="0">
                <a:solidFill>
                  <a:schemeClr val="bg2">
                    <a:lumMod val="75000"/>
                  </a:schemeClr>
                </a:solidFill>
                <a:latin typeface="Calibri" charset="0"/>
                <a:ea typeface="Calibri" charset="0"/>
                <a:cs typeface="Calibri" charset="0"/>
              </a:rPr>
              <a:t>Ceramic, Glass and Textile  Workshops</a:t>
            </a:r>
          </a:p>
          <a:p>
            <a:pPr>
              <a:lnSpc>
                <a:spcPct val="100000"/>
              </a:lnSpc>
            </a:pPr>
            <a:r>
              <a:rPr lang="en-US" sz="1600" dirty="0">
                <a:solidFill>
                  <a:schemeClr val="bg2">
                    <a:lumMod val="75000"/>
                  </a:schemeClr>
                </a:solidFill>
                <a:latin typeface="Calibri" charset="0"/>
                <a:ea typeface="Calibri" charset="0"/>
                <a:cs typeface="Calibri" charset="0"/>
              </a:rPr>
              <a:t>Photography &amp; Video Studios</a:t>
            </a:r>
          </a:p>
          <a:p>
            <a:pPr>
              <a:lnSpc>
                <a:spcPct val="100000"/>
              </a:lnSpc>
            </a:pPr>
            <a:r>
              <a:rPr lang="en-US" sz="1600" dirty="0">
                <a:solidFill>
                  <a:schemeClr val="bg2">
                    <a:lumMod val="75000"/>
                  </a:schemeClr>
                </a:solidFill>
                <a:latin typeface="Calibri" charset="0"/>
                <a:ea typeface="Calibri" charset="0"/>
                <a:cs typeface="Calibri" charset="0"/>
              </a:rPr>
              <a:t>Print  and Metal Workshops</a:t>
            </a:r>
          </a:p>
          <a:p>
            <a:pPr>
              <a:lnSpc>
                <a:spcPct val="100000"/>
              </a:lnSpc>
            </a:pPr>
            <a:r>
              <a:rPr lang="en-US" sz="1600" dirty="0">
                <a:solidFill>
                  <a:schemeClr val="bg2">
                    <a:lumMod val="75000"/>
                  </a:schemeClr>
                </a:solidFill>
                <a:latin typeface="Calibri" charset="0"/>
                <a:ea typeface="Calibri" charset="0"/>
                <a:cs typeface="Calibri" charset="0"/>
              </a:rPr>
              <a:t>Student Studio Spaces</a:t>
            </a:r>
          </a:p>
          <a:p>
            <a:pPr>
              <a:lnSpc>
                <a:spcPct val="100000"/>
              </a:lnSpc>
            </a:pPr>
            <a:r>
              <a:rPr lang="en-US" sz="1600" dirty="0">
                <a:solidFill>
                  <a:schemeClr val="bg2">
                    <a:lumMod val="75000"/>
                  </a:schemeClr>
                </a:solidFill>
                <a:latin typeface="Calibri" charset="0"/>
                <a:ea typeface="Calibri" charset="0"/>
                <a:cs typeface="Calibri" charset="0"/>
              </a:rPr>
              <a:t>Design Studios</a:t>
            </a:r>
          </a:p>
          <a:p>
            <a:pPr>
              <a:lnSpc>
                <a:spcPct val="100000"/>
              </a:lnSpc>
            </a:pPr>
            <a:r>
              <a:rPr lang="en-US" sz="1600" dirty="0">
                <a:solidFill>
                  <a:schemeClr val="bg2">
                    <a:lumMod val="75000"/>
                  </a:schemeClr>
                </a:solidFill>
                <a:latin typeface="Calibri" charset="0"/>
                <a:ea typeface="Calibri" charset="0"/>
                <a:cs typeface="Calibri" charset="0"/>
              </a:rPr>
              <a:t>Gallery &amp; Gallery trial Spaces</a:t>
            </a:r>
          </a:p>
          <a:p>
            <a:pPr>
              <a:lnSpc>
                <a:spcPct val="100000"/>
              </a:lnSpc>
            </a:pPr>
            <a:r>
              <a:rPr lang="en-US" sz="1600" b="1" dirty="0">
                <a:solidFill>
                  <a:schemeClr val="tx1">
                    <a:lumMod val="85000"/>
                    <a:lumOff val="15000"/>
                  </a:schemeClr>
                </a:solidFill>
                <a:latin typeface="Calibri" charset="0"/>
                <a:ea typeface="Calibri" charset="0"/>
                <a:cs typeface="Calibri" charset="0"/>
              </a:rPr>
              <a:t>Lecture Theatres and Library</a:t>
            </a:r>
          </a:p>
          <a:p>
            <a:pPr>
              <a:lnSpc>
                <a:spcPct val="100000"/>
              </a:lnSpc>
            </a:pPr>
            <a:endParaRPr lang="en-US" sz="2000" b="1" dirty="0">
              <a:solidFill>
                <a:schemeClr val="tx1">
                  <a:lumMod val="50000"/>
                  <a:lumOff val="50000"/>
                </a:schemeClr>
              </a:solidFill>
              <a:latin typeface="Arial Hebrew Scholar" charset="-79"/>
              <a:ea typeface="Arial Hebrew Scholar" charset="-79"/>
              <a:cs typeface="Arial Hebrew Scholar" charset="-79"/>
            </a:endParaRPr>
          </a:p>
          <a:p>
            <a:pPr>
              <a:lnSpc>
                <a:spcPct val="100000"/>
              </a:lnSpc>
            </a:pPr>
            <a:endParaRPr lang="en-US" sz="2000" b="1" dirty="0">
              <a:solidFill>
                <a:schemeClr val="tx1">
                  <a:lumMod val="50000"/>
                  <a:lumOff val="50000"/>
                </a:schemeClr>
              </a:solidFill>
              <a:latin typeface="Arial Hebrew Scholar" charset="-79"/>
              <a:ea typeface="Arial Hebrew Scholar" charset="-79"/>
              <a:cs typeface="Arial Hebrew Scholar" charset="-79"/>
            </a:endParaRPr>
          </a:p>
          <a:p>
            <a:pPr>
              <a:lnSpc>
                <a:spcPct val="100000"/>
              </a:lnSpc>
            </a:pPr>
            <a:endParaRPr lang="en-US" sz="2000" b="1" dirty="0">
              <a:solidFill>
                <a:schemeClr val="tx1">
                  <a:lumMod val="50000"/>
                  <a:lumOff val="50000"/>
                </a:schemeClr>
              </a:solidFill>
              <a:latin typeface="Arial Hebrew Scholar" charset="-79"/>
              <a:ea typeface="Arial Hebrew Scholar" charset="-79"/>
              <a:cs typeface="Arial Hebrew Scholar" charset="-79"/>
            </a:endParaRPr>
          </a:p>
          <a:p>
            <a:pPr>
              <a:lnSpc>
                <a:spcPct val="100000"/>
              </a:lnSpc>
            </a:pPr>
            <a:endParaRPr lang="en-US" sz="2400" dirty="0"/>
          </a:p>
          <a:p>
            <a:pPr>
              <a:lnSpc>
                <a:spcPct val="100000"/>
              </a:lnSpc>
            </a:pPr>
            <a:endParaRPr lang="en-IE" sz="2400" dirty="0">
              <a:solidFill>
                <a:schemeClr val="bg1"/>
              </a:solidFill>
              <a:latin typeface="Helvetica Light" panose="020B0403020202020204" pitchFamily="34" charset="0"/>
            </a:endParaRPr>
          </a:p>
        </p:txBody>
      </p:sp>
    </p:spTree>
    <p:extLst>
      <p:ext uri="{BB962C8B-B14F-4D97-AF65-F5344CB8AC3E}">
        <p14:creationId xmlns:p14="http://schemas.microsoft.com/office/powerpoint/2010/main" val="2520809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04993B0E-1F7D-D844-859A-CAEF8A0760E0}"/>
              </a:ext>
            </a:extLst>
          </p:cNvPr>
          <p:cNvSpPr txBox="1">
            <a:spLocks/>
          </p:cNvSpPr>
          <p:nvPr/>
        </p:nvSpPr>
        <p:spPr>
          <a:xfrm>
            <a:off x="648000" y="414000"/>
            <a:ext cx="8027895" cy="5334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bg1"/>
                </a:solidFill>
                <a:latin typeface="Helvetica Light" panose="020B04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cap="all" dirty="0"/>
              <a:t>OUR </a:t>
            </a:r>
            <a:r>
              <a:rPr lang="en-IE" cap="all" dirty="0"/>
              <a:t>Partners</a:t>
            </a:r>
          </a:p>
        </p:txBody>
      </p:sp>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28801" y="1385419"/>
            <a:ext cx="9134398" cy="4872162"/>
          </a:xfrm>
          <a:prstGeom prst="rect">
            <a:avLst/>
          </a:prstGeom>
        </p:spPr>
      </p:pic>
      <p:sp>
        <p:nvSpPr>
          <p:cNvPr id="5" name="Rectangle 4">
            <a:extLst>
              <a:ext uri="{FF2B5EF4-FFF2-40B4-BE49-F238E27FC236}">
                <a16:creationId xmlns:a16="http://schemas.microsoft.com/office/drawing/2014/main" id="{7C662851-FCDE-2E49-B503-C5B18AB38FD5}"/>
              </a:ext>
            </a:extLst>
          </p:cNvPr>
          <p:cNvSpPr/>
          <p:nvPr/>
        </p:nvSpPr>
        <p:spPr>
          <a:xfrm>
            <a:off x="5205984" y="3297935"/>
            <a:ext cx="1548384" cy="609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4" name="Picture 3">
            <a:extLst>
              <a:ext uri="{FF2B5EF4-FFF2-40B4-BE49-F238E27FC236}">
                <a16:creationId xmlns:a16="http://schemas.microsoft.com/office/drawing/2014/main" id="{6DBF2C8F-9A35-DB48-A04B-5D837542139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84064" y="3194304"/>
            <a:ext cx="2045716" cy="816841"/>
          </a:xfrm>
          <a:prstGeom prst="rect">
            <a:avLst/>
          </a:prstGeom>
        </p:spPr>
      </p:pic>
    </p:spTree>
    <p:extLst>
      <p:ext uri="{BB962C8B-B14F-4D97-AF65-F5344CB8AC3E}">
        <p14:creationId xmlns:p14="http://schemas.microsoft.com/office/powerpoint/2010/main" val="444614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88062F2-6769-574C-BD03-B9DBC485E795}"/>
              </a:ext>
            </a:extLst>
          </p:cNvPr>
          <p:cNvSpPr>
            <a:spLocks noGrp="1"/>
          </p:cNvSpPr>
          <p:nvPr>
            <p:ph type="body" sz="quarter" idx="10"/>
          </p:nvPr>
        </p:nvSpPr>
        <p:spPr>
          <a:xfrm>
            <a:off x="648000" y="414000"/>
            <a:ext cx="9297987" cy="533400"/>
          </a:xfrm>
        </p:spPr>
        <p:txBody>
          <a:bodyPr>
            <a:normAutofit/>
          </a:bodyPr>
          <a:lstStyle/>
          <a:p>
            <a:r>
              <a:rPr lang="en-IE" b="1" dirty="0">
                <a:latin typeface="Helvetica Light" charset="0"/>
                <a:ea typeface="Helvetica Light" charset="0"/>
                <a:cs typeface="Helvetica Light" charset="0"/>
              </a:rPr>
              <a:t>THE CRAWFORD </a:t>
            </a:r>
            <a:r>
              <a:rPr lang="en-IE" dirty="0">
                <a:latin typeface="Helvetica Light" charset="0"/>
                <a:ea typeface="Helvetica Light" charset="0"/>
                <a:cs typeface="Helvetica Light" charset="0"/>
              </a:rPr>
              <a:t>DEPARTMENTS</a:t>
            </a:r>
          </a:p>
        </p:txBody>
      </p:sp>
      <p:sp>
        <p:nvSpPr>
          <p:cNvPr id="5" name="TextBox 4"/>
          <p:cNvSpPr txBox="1"/>
          <p:nvPr/>
        </p:nvSpPr>
        <p:spPr>
          <a:xfrm>
            <a:off x="6652590" y="1700144"/>
            <a:ext cx="4880952" cy="1508105"/>
          </a:xfrm>
          <a:prstGeom prst="rect">
            <a:avLst/>
          </a:prstGeom>
          <a:noFill/>
        </p:spPr>
        <p:txBody>
          <a:bodyPr wrap="none" rtlCol="0">
            <a:spAutoFit/>
          </a:bodyPr>
          <a:lstStyle/>
          <a:p>
            <a:r>
              <a:rPr lang="en-US" sz="2000" b="1" dirty="0">
                <a:cs typeface="Arial Hebrew Scholar" pitchFamily="2" charset="0"/>
              </a:rPr>
              <a:t>DEPARTMENT </a:t>
            </a:r>
            <a:r>
              <a:rPr lang="en-US" sz="2000" dirty="0">
                <a:cs typeface="Arial Hebrew Scholar" pitchFamily="2" charset="0"/>
              </a:rPr>
              <a:t>OF MEDIA COMMUNICATIONS</a:t>
            </a:r>
          </a:p>
          <a:p>
            <a:r>
              <a:rPr lang="en-IE" b="1" dirty="0">
                <a:solidFill>
                  <a:schemeClr val="tx1">
                    <a:lumMod val="50000"/>
                    <a:lumOff val="50000"/>
                  </a:schemeClr>
                </a:solidFill>
                <a:ea typeface="Arial Hebrew Scholar" charset="-79"/>
                <a:cs typeface="Arial Hebrew Scholar" charset="-79"/>
              </a:rPr>
              <a:t>BA </a:t>
            </a:r>
            <a:r>
              <a:rPr lang="en-IE" dirty="0">
                <a:solidFill>
                  <a:schemeClr val="tx1">
                    <a:lumMod val="50000"/>
                    <a:lumOff val="50000"/>
                  </a:schemeClr>
                </a:solidFill>
                <a:ea typeface="Arial Hebrew Scholar" charset="-79"/>
                <a:cs typeface="Arial Hebrew Scholar" charset="-79"/>
              </a:rPr>
              <a:t>(Hons) Creative Digital Media</a:t>
            </a:r>
          </a:p>
          <a:p>
            <a:r>
              <a:rPr lang="en-IE" b="1" dirty="0">
                <a:solidFill>
                  <a:schemeClr val="tx1">
                    <a:lumMod val="50000"/>
                    <a:lumOff val="50000"/>
                  </a:schemeClr>
                </a:solidFill>
                <a:ea typeface="Arial Hebrew Scholar" charset="-79"/>
                <a:cs typeface="Arial Hebrew Scholar" charset="-79"/>
              </a:rPr>
              <a:t>BA </a:t>
            </a:r>
            <a:r>
              <a:rPr lang="en-IE" dirty="0">
                <a:solidFill>
                  <a:schemeClr val="tx1">
                    <a:lumMod val="50000"/>
                    <a:lumOff val="50000"/>
                  </a:schemeClr>
                </a:solidFill>
                <a:ea typeface="Arial Hebrew Scholar" charset="-79"/>
                <a:cs typeface="Arial Hebrew Scholar" charset="-79"/>
              </a:rPr>
              <a:t>(Hons) Visual Communications</a:t>
            </a:r>
          </a:p>
          <a:p>
            <a:r>
              <a:rPr lang="en-IE" b="1" dirty="0">
                <a:solidFill>
                  <a:schemeClr val="tx1">
                    <a:lumMod val="50000"/>
                    <a:lumOff val="50000"/>
                  </a:schemeClr>
                </a:solidFill>
                <a:ea typeface="Arial Hebrew Scholar" charset="-79"/>
                <a:cs typeface="Arial Hebrew Scholar" charset="-79"/>
              </a:rPr>
              <a:t>BA </a:t>
            </a:r>
            <a:r>
              <a:rPr lang="en-IE" dirty="0">
                <a:solidFill>
                  <a:schemeClr val="tx1">
                    <a:lumMod val="50000"/>
                    <a:lumOff val="50000"/>
                  </a:schemeClr>
                </a:solidFill>
                <a:ea typeface="Arial Hebrew Scholar" charset="-79"/>
                <a:cs typeface="Arial Hebrew Scholar" charset="-79"/>
              </a:rPr>
              <a:t>(Hons) Photography with New Media</a:t>
            </a:r>
          </a:p>
          <a:p>
            <a:r>
              <a:rPr lang="en-IE" b="1" dirty="0">
                <a:solidFill>
                  <a:schemeClr val="tx1">
                    <a:lumMod val="50000"/>
                    <a:lumOff val="50000"/>
                  </a:schemeClr>
                </a:solidFill>
                <a:ea typeface="Arial Hebrew Scholar" charset="-79"/>
                <a:cs typeface="Arial Hebrew Scholar" charset="-79"/>
              </a:rPr>
              <a:t>MAs</a:t>
            </a:r>
            <a:r>
              <a:rPr lang="en-IE" dirty="0">
                <a:solidFill>
                  <a:schemeClr val="tx1">
                    <a:lumMod val="50000"/>
                    <a:lumOff val="50000"/>
                  </a:schemeClr>
                </a:solidFill>
                <a:ea typeface="Arial Hebrew Scholar" charset="-79"/>
                <a:cs typeface="Arial Hebrew Scholar" charset="-79"/>
              </a:rPr>
              <a:t> &amp; </a:t>
            </a:r>
            <a:r>
              <a:rPr lang="en-IE" b="1" dirty="0">
                <a:solidFill>
                  <a:schemeClr val="tx1">
                    <a:lumMod val="50000"/>
                    <a:lumOff val="50000"/>
                  </a:schemeClr>
                </a:solidFill>
                <a:ea typeface="Arial Hebrew Scholar" charset="-79"/>
                <a:cs typeface="Arial Hebrew Scholar" charset="-79"/>
              </a:rPr>
              <a:t>Special Purpose Awards</a:t>
            </a:r>
          </a:p>
        </p:txBody>
      </p:sp>
      <p:pic>
        <p:nvPicPr>
          <p:cNvPr id="16" name="Picture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58022" y="2436331"/>
            <a:ext cx="3647210" cy="2252312"/>
          </a:xfrm>
          <a:prstGeom prst="rect">
            <a:avLst/>
          </a:prstGeom>
        </p:spPr>
      </p:pic>
      <p:pic>
        <p:nvPicPr>
          <p:cNvPr id="18" name="Picture 1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872" y="2454197"/>
            <a:ext cx="2094527" cy="2234445"/>
          </a:xfrm>
          <a:prstGeom prst="rect">
            <a:avLst/>
          </a:prstGeom>
        </p:spPr>
      </p:pic>
      <p:pic>
        <p:nvPicPr>
          <p:cNvPr id="19" name="Picture 18"/>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110664" y="2436331"/>
            <a:ext cx="1910581" cy="2252311"/>
          </a:xfrm>
          <a:prstGeom prst="rect">
            <a:avLst/>
          </a:prstGeom>
        </p:spPr>
      </p:pic>
      <p:sp>
        <p:nvSpPr>
          <p:cNvPr id="9" name="TextBox 8">
            <a:extLst>
              <a:ext uri="{FF2B5EF4-FFF2-40B4-BE49-F238E27FC236}">
                <a16:creationId xmlns:a16="http://schemas.microsoft.com/office/drawing/2014/main" id="{4CB9A597-7D03-F240-9D70-05292F5213D6}"/>
              </a:ext>
            </a:extLst>
          </p:cNvPr>
          <p:cNvSpPr txBox="1"/>
          <p:nvPr/>
        </p:nvSpPr>
        <p:spPr>
          <a:xfrm>
            <a:off x="6652590" y="3345440"/>
            <a:ext cx="4632166" cy="1231106"/>
          </a:xfrm>
          <a:prstGeom prst="rect">
            <a:avLst/>
          </a:prstGeom>
          <a:noFill/>
        </p:spPr>
        <p:txBody>
          <a:bodyPr wrap="none" rtlCol="0">
            <a:spAutoFit/>
          </a:bodyPr>
          <a:lstStyle/>
          <a:p>
            <a:r>
              <a:rPr lang="en-IE" sz="2000" b="1" dirty="0">
                <a:ea typeface="Arial Hebrew Scholar" charset="-79"/>
                <a:cs typeface="Arial Hebrew Scholar" charset="-79"/>
              </a:rPr>
              <a:t>DEPARTMENT </a:t>
            </a:r>
            <a:r>
              <a:rPr lang="en-IE" sz="2000" dirty="0">
                <a:ea typeface="Arial Hebrew Scholar" charset="-79"/>
                <a:cs typeface="Arial Hebrew Scholar" charset="-79"/>
              </a:rPr>
              <a:t>OF FINE ART &amp; APPLIED ART</a:t>
            </a:r>
          </a:p>
          <a:p>
            <a:r>
              <a:rPr lang="en-IE" b="1" dirty="0">
                <a:solidFill>
                  <a:schemeClr val="tx1">
                    <a:lumMod val="50000"/>
                    <a:lumOff val="50000"/>
                  </a:schemeClr>
                </a:solidFill>
                <a:ea typeface="Arial Hebrew Scholar" charset="-79"/>
                <a:cs typeface="Arial Hebrew Scholar" charset="-79"/>
              </a:rPr>
              <a:t>BA</a:t>
            </a:r>
            <a:r>
              <a:rPr lang="en-IE" dirty="0">
                <a:solidFill>
                  <a:schemeClr val="tx1">
                    <a:lumMod val="50000"/>
                    <a:lumOff val="50000"/>
                  </a:schemeClr>
                </a:solidFill>
                <a:ea typeface="Arial Hebrew Scholar" charset="-79"/>
                <a:cs typeface="Arial Hebrew Scholar" charset="-79"/>
              </a:rPr>
              <a:t> (Hons) Fine Art</a:t>
            </a:r>
          </a:p>
          <a:p>
            <a:r>
              <a:rPr lang="en-IE" b="1" dirty="0">
                <a:solidFill>
                  <a:schemeClr val="tx1">
                    <a:lumMod val="50000"/>
                    <a:lumOff val="50000"/>
                  </a:schemeClr>
                </a:solidFill>
                <a:ea typeface="Arial Hebrew Scholar" charset="-79"/>
                <a:cs typeface="Arial Hebrew Scholar" charset="-79"/>
              </a:rPr>
              <a:t>BA</a:t>
            </a:r>
            <a:r>
              <a:rPr lang="en-IE" dirty="0">
                <a:solidFill>
                  <a:schemeClr val="tx1">
                    <a:lumMod val="50000"/>
                    <a:lumOff val="50000"/>
                  </a:schemeClr>
                </a:solidFill>
                <a:ea typeface="Arial Hebrew Scholar" charset="-79"/>
                <a:cs typeface="Arial Hebrew Scholar" charset="-79"/>
              </a:rPr>
              <a:t> (Hons) Contemporary Applied Art</a:t>
            </a:r>
          </a:p>
          <a:p>
            <a:r>
              <a:rPr lang="en-IE" b="1" dirty="0">
                <a:solidFill>
                  <a:schemeClr val="tx1">
                    <a:lumMod val="50000"/>
                    <a:lumOff val="50000"/>
                  </a:schemeClr>
                </a:solidFill>
                <a:ea typeface="Arial Hebrew Scholar" charset="-79"/>
                <a:cs typeface="Arial Hebrew Scholar" charset="-79"/>
              </a:rPr>
              <a:t>MAs</a:t>
            </a:r>
            <a:r>
              <a:rPr lang="en-IE" dirty="0">
                <a:solidFill>
                  <a:schemeClr val="tx1">
                    <a:lumMod val="50000"/>
                    <a:lumOff val="50000"/>
                  </a:schemeClr>
                </a:solidFill>
                <a:ea typeface="Arial Hebrew Scholar" charset="-79"/>
                <a:cs typeface="Arial Hebrew Scholar" charset="-79"/>
              </a:rPr>
              <a:t> &amp; </a:t>
            </a:r>
            <a:r>
              <a:rPr lang="en-IE" b="1" dirty="0">
                <a:solidFill>
                  <a:schemeClr val="tx1">
                    <a:lumMod val="50000"/>
                    <a:lumOff val="50000"/>
                  </a:schemeClr>
                </a:solidFill>
                <a:ea typeface="Arial Hebrew Scholar" charset="-79"/>
                <a:cs typeface="Arial Hebrew Scholar" charset="-79"/>
              </a:rPr>
              <a:t>Special Purpose Award</a:t>
            </a:r>
          </a:p>
        </p:txBody>
      </p:sp>
      <p:sp>
        <p:nvSpPr>
          <p:cNvPr id="10" name="TextBox 9">
            <a:extLst>
              <a:ext uri="{FF2B5EF4-FFF2-40B4-BE49-F238E27FC236}">
                <a16:creationId xmlns:a16="http://schemas.microsoft.com/office/drawing/2014/main" id="{17D0BEDA-AD9E-E644-8AF3-35EA69179A31}"/>
              </a:ext>
            </a:extLst>
          </p:cNvPr>
          <p:cNvSpPr txBox="1"/>
          <p:nvPr/>
        </p:nvSpPr>
        <p:spPr>
          <a:xfrm>
            <a:off x="6652590" y="4749020"/>
            <a:ext cx="5333768" cy="1508105"/>
          </a:xfrm>
          <a:prstGeom prst="rect">
            <a:avLst/>
          </a:prstGeom>
          <a:noFill/>
        </p:spPr>
        <p:txBody>
          <a:bodyPr wrap="none" rtlCol="0">
            <a:spAutoFit/>
          </a:bodyPr>
          <a:lstStyle/>
          <a:p>
            <a:r>
              <a:rPr lang="en-IE" sz="2000" b="1" dirty="0">
                <a:ea typeface="Arial Hebrew Scholar" charset="-79"/>
                <a:cs typeface="Arial Hebrew Scholar" charset="-79"/>
              </a:rPr>
              <a:t>DEPARTMENT</a:t>
            </a:r>
            <a:r>
              <a:rPr lang="en-IE" sz="2000" dirty="0">
                <a:ea typeface="Arial Hebrew Scholar" charset="-79"/>
                <a:cs typeface="Arial Hebrew Scholar" charset="-79"/>
              </a:rPr>
              <a:t> OF ARTS IN HEALTH &amp; EDUCATION</a:t>
            </a:r>
          </a:p>
          <a:p>
            <a:r>
              <a:rPr lang="en-IE" b="1" dirty="0">
                <a:solidFill>
                  <a:schemeClr val="tx1">
                    <a:lumMod val="50000"/>
                    <a:lumOff val="50000"/>
                  </a:schemeClr>
                </a:solidFill>
                <a:ea typeface="Arial Hebrew Scholar" charset="-79"/>
                <a:cs typeface="Arial Hebrew Scholar" charset="-79"/>
              </a:rPr>
              <a:t>MA</a:t>
            </a:r>
            <a:r>
              <a:rPr lang="en-IE" dirty="0">
                <a:solidFill>
                  <a:schemeClr val="tx1">
                    <a:lumMod val="50000"/>
                    <a:lumOff val="50000"/>
                  </a:schemeClr>
                </a:solidFill>
                <a:ea typeface="Arial Hebrew Scholar" charset="-79"/>
                <a:cs typeface="Arial Hebrew Scholar" charset="-79"/>
              </a:rPr>
              <a:t> ART THERAPY</a:t>
            </a:r>
          </a:p>
          <a:p>
            <a:r>
              <a:rPr lang="en-IE" b="1" dirty="0">
                <a:solidFill>
                  <a:schemeClr val="tx1">
                    <a:lumMod val="50000"/>
                    <a:lumOff val="50000"/>
                  </a:schemeClr>
                </a:solidFill>
                <a:ea typeface="Arial Hebrew Scholar" charset="-79"/>
                <a:cs typeface="Arial Hebrew Scholar" charset="-79"/>
              </a:rPr>
              <a:t>PROFESSIONAL MASTERS OF EDUCATION </a:t>
            </a:r>
            <a:r>
              <a:rPr lang="en-IE" sz="1400" dirty="0">
                <a:solidFill>
                  <a:schemeClr val="tx1">
                    <a:lumMod val="50000"/>
                    <a:lumOff val="50000"/>
                  </a:schemeClr>
                </a:solidFill>
                <a:ea typeface="Arial Hebrew Scholar" charset="-79"/>
                <a:cs typeface="Arial Hebrew Scholar" charset="-79"/>
              </a:rPr>
              <a:t>(Art and Design)</a:t>
            </a:r>
          </a:p>
          <a:p>
            <a:r>
              <a:rPr lang="en-IE" b="1" dirty="0">
                <a:solidFill>
                  <a:schemeClr val="tx1">
                    <a:lumMod val="50000"/>
                    <a:lumOff val="50000"/>
                  </a:schemeClr>
                </a:solidFill>
                <a:ea typeface="Arial Hebrew Scholar" charset="-79"/>
                <a:cs typeface="Arial Hebrew Scholar" charset="-79"/>
              </a:rPr>
              <a:t>MA </a:t>
            </a:r>
            <a:r>
              <a:rPr lang="en-IE" dirty="0">
                <a:solidFill>
                  <a:schemeClr val="tx1">
                    <a:lumMod val="50000"/>
                    <a:lumOff val="50000"/>
                  </a:schemeClr>
                </a:solidFill>
                <a:ea typeface="Arial Hebrew Scholar" charset="-79"/>
                <a:cs typeface="Arial Hebrew Scholar" charset="-79"/>
              </a:rPr>
              <a:t>ARTS &amp; Engagement</a:t>
            </a:r>
          </a:p>
          <a:p>
            <a:r>
              <a:rPr lang="en-IE" b="1" dirty="0">
                <a:solidFill>
                  <a:schemeClr val="tx1">
                    <a:lumMod val="50000"/>
                    <a:lumOff val="50000"/>
                  </a:schemeClr>
                </a:solidFill>
                <a:ea typeface="Arial Hebrew Scholar" charset="-79"/>
                <a:cs typeface="Arial Hebrew Scholar" charset="-79"/>
              </a:rPr>
              <a:t>Special Purpose Awards</a:t>
            </a:r>
          </a:p>
        </p:txBody>
      </p:sp>
    </p:spTree>
    <p:extLst>
      <p:ext uri="{BB962C8B-B14F-4D97-AF65-F5344CB8AC3E}">
        <p14:creationId xmlns:p14="http://schemas.microsoft.com/office/powerpoint/2010/main" val="1012542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p:bldP spid="9"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04993B0E-1F7D-D844-859A-CAEF8A0760E0}"/>
              </a:ext>
            </a:extLst>
          </p:cNvPr>
          <p:cNvSpPr>
            <a:spLocks noGrp="1"/>
          </p:cNvSpPr>
          <p:nvPr>
            <p:ph type="body" sz="quarter" idx="10"/>
          </p:nvPr>
        </p:nvSpPr>
        <p:spPr>
          <a:xfrm>
            <a:off x="648000" y="414000"/>
            <a:ext cx="8963346" cy="533400"/>
          </a:xfrm>
        </p:spPr>
        <p:txBody>
          <a:bodyPr>
            <a:normAutofit/>
          </a:bodyPr>
          <a:lstStyle/>
          <a:p>
            <a:r>
              <a:rPr lang="en-US" b="1" cap="all" dirty="0"/>
              <a:t>TRANSFERABLE SKILLS </a:t>
            </a:r>
            <a:r>
              <a:rPr lang="en-US" cap="all" dirty="0"/>
              <a:t>FOR ART &amp; DESIGN</a:t>
            </a:r>
          </a:p>
        </p:txBody>
      </p:sp>
      <p:sp>
        <p:nvSpPr>
          <p:cNvPr id="11" name="TextBox 10"/>
          <p:cNvSpPr txBox="1"/>
          <p:nvPr/>
        </p:nvSpPr>
        <p:spPr>
          <a:xfrm>
            <a:off x="354893" y="5728403"/>
            <a:ext cx="1370447" cy="307777"/>
          </a:xfrm>
          <a:prstGeom prst="rect">
            <a:avLst/>
          </a:prstGeom>
          <a:noFill/>
        </p:spPr>
        <p:txBody>
          <a:bodyPr wrap="square" rtlCol="0">
            <a:spAutoFit/>
          </a:bodyPr>
          <a:lstStyle/>
          <a:p>
            <a:r>
              <a:rPr lang="en-US" sz="1400" dirty="0" err="1">
                <a:solidFill>
                  <a:schemeClr val="tx1">
                    <a:lumMod val="50000"/>
                    <a:lumOff val="50000"/>
                  </a:schemeClr>
                </a:solidFill>
                <a:hlinkClick r:id="rId2"/>
              </a:rPr>
              <a:t>Progamme</a:t>
            </a:r>
            <a:endParaRPr lang="en-US" sz="1400" dirty="0">
              <a:solidFill>
                <a:schemeClr val="bg1"/>
              </a:solidFill>
            </a:endParaRPr>
          </a:p>
        </p:txBody>
      </p:sp>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012" y="1368805"/>
            <a:ext cx="6034740" cy="4960060"/>
          </a:xfrm>
          <a:prstGeom prst="rect">
            <a:avLst/>
          </a:prstGeom>
        </p:spPr>
      </p:pic>
      <p:sp>
        <p:nvSpPr>
          <p:cNvPr id="10" name="TextBox 9">
            <a:extLst>
              <a:ext uri="{FF2B5EF4-FFF2-40B4-BE49-F238E27FC236}">
                <a16:creationId xmlns:a16="http://schemas.microsoft.com/office/drawing/2014/main" id="{CD1D31D8-A7C7-574D-BF90-E206A061C9B7}"/>
              </a:ext>
            </a:extLst>
          </p:cNvPr>
          <p:cNvSpPr txBox="1"/>
          <p:nvPr/>
        </p:nvSpPr>
        <p:spPr>
          <a:xfrm>
            <a:off x="7248602" y="3829198"/>
            <a:ext cx="2849838" cy="769441"/>
          </a:xfrm>
          <a:prstGeom prst="rect">
            <a:avLst/>
          </a:prstGeom>
          <a:noFill/>
        </p:spPr>
        <p:txBody>
          <a:bodyPr wrap="square" rtlCol="0">
            <a:spAutoFit/>
          </a:bodyPr>
          <a:lstStyle/>
          <a:p>
            <a:r>
              <a:rPr lang="en-US" sz="4400" b="1" cap="all" dirty="0">
                <a:solidFill>
                  <a:schemeClr val="accent4">
                    <a:lumMod val="60000"/>
                    <a:lumOff val="40000"/>
                  </a:schemeClr>
                </a:solidFill>
              </a:rPr>
              <a:t>CREATIVITY </a:t>
            </a:r>
            <a:endParaRPr lang="en-US" sz="4400" cap="all" dirty="0">
              <a:solidFill>
                <a:schemeClr val="accent4">
                  <a:lumMod val="60000"/>
                  <a:lumOff val="40000"/>
                </a:schemeClr>
              </a:solidFill>
            </a:endParaRPr>
          </a:p>
        </p:txBody>
      </p:sp>
      <p:sp>
        <p:nvSpPr>
          <p:cNvPr id="12" name="TextBox 11">
            <a:extLst>
              <a:ext uri="{FF2B5EF4-FFF2-40B4-BE49-F238E27FC236}">
                <a16:creationId xmlns:a16="http://schemas.microsoft.com/office/drawing/2014/main" id="{CD1D31D8-A7C7-574D-BF90-E206A061C9B7}"/>
              </a:ext>
            </a:extLst>
          </p:cNvPr>
          <p:cNvSpPr txBox="1"/>
          <p:nvPr/>
        </p:nvSpPr>
        <p:spPr>
          <a:xfrm>
            <a:off x="9365170" y="2365227"/>
            <a:ext cx="2826830" cy="400110"/>
          </a:xfrm>
          <a:prstGeom prst="rect">
            <a:avLst/>
          </a:prstGeom>
          <a:noFill/>
        </p:spPr>
        <p:txBody>
          <a:bodyPr wrap="square" rtlCol="0">
            <a:spAutoFit/>
          </a:bodyPr>
          <a:lstStyle/>
          <a:p>
            <a:r>
              <a:rPr lang="en-US" sz="2000" b="1" cap="all" dirty="0">
                <a:solidFill>
                  <a:srgbClr val="89B0AE"/>
                </a:solidFill>
              </a:rPr>
              <a:t>OBSERVATION </a:t>
            </a:r>
            <a:endParaRPr lang="en-US" sz="2000" cap="all" dirty="0">
              <a:solidFill>
                <a:srgbClr val="89B0AE"/>
              </a:solidFill>
            </a:endParaRPr>
          </a:p>
        </p:txBody>
      </p:sp>
      <p:sp>
        <p:nvSpPr>
          <p:cNvPr id="13" name="TextBox 12">
            <a:extLst>
              <a:ext uri="{FF2B5EF4-FFF2-40B4-BE49-F238E27FC236}">
                <a16:creationId xmlns:a16="http://schemas.microsoft.com/office/drawing/2014/main" id="{CD1D31D8-A7C7-574D-BF90-E206A061C9B7}"/>
              </a:ext>
            </a:extLst>
          </p:cNvPr>
          <p:cNvSpPr txBox="1"/>
          <p:nvPr/>
        </p:nvSpPr>
        <p:spPr>
          <a:xfrm>
            <a:off x="10325870" y="3587225"/>
            <a:ext cx="1231101" cy="523220"/>
          </a:xfrm>
          <a:prstGeom prst="rect">
            <a:avLst/>
          </a:prstGeom>
          <a:noFill/>
        </p:spPr>
        <p:txBody>
          <a:bodyPr wrap="square" rtlCol="0">
            <a:spAutoFit/>
          </a:bodyPr>
          <a:lstStyle/>
          <a:p>
            <a:r>
              <a:rPr lang="en-US" sz="2800" b="1" cap="all" dirty="0">
                <a:solidFill>
                  <a:schemeClr val="accent1">
                    <a:lumMod val="75000"/>
                  </a:schemeClr>
                </a:solidFill>
              </a:rPr>
              <a:t>FOCUS</a:t>
            </a:r>
            <a:endParaRPr lang="en-US" sz="2800" cap="all" dirty="0">
              <a:solidFill>
                <a:schemeClr val="accent1">
                  <a:lumMod val="75000"/>
                </a:schemeClr>
              </a:solidFill>
            </a:endParaRPr>
          </a:p>
        </p:txBody>
      </p:sp>
      <p:sp>
        <p:nvSpPr>
          <p:cNvPr id="14" name="TextBox 13">
            <a:extLst>
              <a:ext uri="{FF2B5EF4-FFF2-40B4-BE49-F238E27FC236}">
                <a16:creationId xmlns:a16="http://schemas.microsoft.com/office/drawing/2014/main" id="{CD1D31D8-A7C7-574D-BF90-E206A061C9B7}"/>
              </a:ext>
            </a:extLst>
          </p:cNvPr>
          <p:cNvSpPr txBox="1"/>
          <p:nvPr/>
        </p:nvSpPr>
        <p:spPr>
          <a:xfrm>
            <a:off x="6063431" y="3205521"/>
            <a:ext cx="3547915" cy="523220"/>
          </a:xfrm>
          <a:prstGeom prst="rect">
            <a:avLst/>
          </a:prstGeom>
          <a:noFill/>
        </p:spPr>
        <p:txBody>
          <a:bodyPr wrap="square" rtlCol="0">
            <a:spAutoFit/>
          </a:bodyPr>
          <a:lstStyle/>
          <a:p>
            <a:r>
              <a:rPr lang="en-US" sz="2800" b="1" cap="all" dirty="0">
                <a:solidFill>
                  <a:srgbClr val="FF0000"/>
                </a:solidFill>
              </a:rPr>
              <a:t>SELF - EXPRESSION </a:t>
            </a:r>
            <a:endParaRPr lang="en-US" sz="2800" cap="all" dirty="0">
              <a:solidFill>
                <a:srgbClr val="FF0000"/>
              </a:solidFill>
            </a:endParaRPr>
          </a:p>
        </p:txBody>
      </p:sp>
      <p:sp>
        <p:nvSpPr>
          <p:cNvPr id="15" name="TextBox 14">
            <a:extLst>
              <a:ext uri="{FF2B5EF4-FFF2-40B4-BE49-F238E27FC236}">
                <a16:creationId xmlns:a16="http://schemas.microsoft.com/office/drawing/2014/main" id="{CD1D31D8-A7C7-574D-BF90-E206A061C9B7}"/>
              </a:ext>
            </a:extLst>
          </p:cNvPr>
          <p:cNvSpPr txBox="1"/>
          <p:nvPr/>
        </p:nvSpPr>
        <p:spPr>
          <a:xfrm>
            <a:off x="6129410" y="2080521"/>
            <a:ext cx="2826830" cy="400110"/>
          </a:xfrm>
          <a:prstGeom prst="rect">
            <a:avLst/>
          </a:prstGeom>
          <a:noFill/>
        </p:spPr>
        <p:txBody>
          <a:bodyPr wrap="square" rtlCol="0">
            <a:spAutoFit/>
          </a:bodyPr>
          <a:lstStyle/>
          <a:p>
            <a:r>
              <a:rPr lang="en-US" sz="2000" b="1" cap="all" dirty="0">
                <a:solidFill>
                  <a:srgbClr val="E3C0D3"/>
                </a:solidFill>
              </a:rPr>
              <a:t>discipline</a:t>
            </a:r>
            <a:endParaRPr lang="en-US" sz="2000" cap="all" dirty="0">
              <a:solidFill>
                <a:srgbClr val="E3C0D3"/>
              </a:solidFill>
            </a:endParaRPr>
          </a:p>
        </p:txBody>
      </p:sp>
      <p:sp>
        <p:nvSpPr>
          <p:cNvPr id="16" name="TextBox 15">
            <a:extLst>
              <a:ext uri="{FF2B5EF4-FFF2-40B4-BE49-F238E27FC236}">
                <a16:creationId xmlns:a16="http://schemas.microsoft.com/office/drawing/2014/main" id="{CD1D31D8-A7C7-574D-BF90-E206A061C9B7}"/>
              </a:ext>
            </a:extLst>
          </p:cNvPr>
          <p:cNvSpPr txBox="1"/>
          <p:nvPr/>
        </p:nvSpPr>
        <p:spPr>
          <a:xfrm>
            <a:off x="9606226" y="4796290"/>
            <a:ext cx="2826830" cy="461665"/>
          </a:xfrm>
          <a:prstGeom prst="rect">
            <a:avLst/>
          </a:prstGeom>
          <a:noFill/>
        </p:spPr>
        <p:txBody>
          <a:bodyPr wrap="square" rtlCol="0">
            <a:spAutoFit/>
          </a:bodyPr>
          <a:lstStyle/>
          <a:p>
            <a:r>
              <a:rPr lang="en-US" sz="2400" b="1" cap="all" dirty="0">
                <a:solidFill>
                  <a:srgbClr val="00B0F0"/>
                </a:solidFill>
              </a:rPr>
              <a:t>perseverance</a:t>
            </a:r>
            <a:endParaRPr lang="en-US" sz="2400" cap="all" dirty="0">
              <a:solidFill>
                <a:srgbClr val="00B0F0"/>
              </a:solidFill>
            </a:endParaRPr>
          </a:p>
        </p:txBody>
      </p:sp>
      <p:sp>
        <p:nvSpPr>
          <p:cNvPr id="17" name="TextBox 16">
            <a:extLst>
              <a:ext uri="{FF2B5EF4-FFF2-40B4-BE49-F238E27FC236}">
                <a16:creationId xmlns:a16="http://schemas.microsoft.com/office/drawing/2014/main" id="{CD1D31D8-A7C7-574D-BF90-E206A061C9B7}"/>
              </a:ext>
            </a:extLst>
          </p:cNvPr>
          <p:cNvSpPr txBox="1"/>
          <p:nvPr/>
        </p:nvSpPr>
        <p:spPr>
          <a:xfrm>
            <a:off x="5912350" y="2525344"/>
            <a:ext cx="3636684" cy="461665"/>
          </a:xfrm>
          <a:prstGeom prst="rect">
            <a:avLst/>
          </a:prstGeom>
          <a:noFill/>
        </p:spPr>
        <p:txBody>
          <a:bodyPr wrap="square" rtlCol="0">
            <a:spAutoFit/>
          </a:bodyPr>
          <a:lstStyle/>
          <a:p>
            <a:r>
              <a:rPr lang="en-US" sz="2400" b="1" cap="all" dirty="0">
                <a:solidFill>
                  <a:schemeClr val="accent6">
                    <a:lumMod val="75000"/>
                  </a:schemeClr>
                </a:solidFill>
              </a:rPr>
              <a:t>Time management</a:t>
            </a:r>
            <a:endParaRPr lang="en-US" sz="2400" cap="all" dirty="0">
              <a:solidFill>
                <a:schemeClr val="accent6">
                  <a:lumMod val="75000"/>
                </a:schemeClr>
              </a:solidFill>
            </a:endParaRPr>
          </a:p>
        </p:txBody>
      </p:sp>
      <p:sp>
        <p:nvSpPr>
          <p:cNvPr id="18" name="TextBox 17">
            <a:extLst>
              <a:ext uri="{FF2B5EF4-FFF2-40B4-BE49-F238E27FC236}">
                <a16:creationId xmlns:a16="http://schemas.microsoft.com/office/drawing/2014/main" id="{CD1D31D8-A7C7-574D-BF90-E206A061C9B7}"/>
              </a:ext>
            </a:extLst>
          </p:cNvPr>
          <p:cNvSpPr txBox="1"/>
          <p:nvPr/>
        </p:nvSpPr>
        <p:spPr>
          <a:xfrm>
            <a:off x="9365170" y="2836079"/>
            <a:ext cx="2826830" cy="523220"/>
          </a:xfrm>
          <a:prstGeom prst="rect">
            <a:avLst/>
          </a:prstGeom>
          <a:noFill/>
        </p:spPr>
        <p:txBody>
          <a:bodyPr wrap="square" rtlCol="0">
            <a:spAutoFit/>
          </a:bodyPr>
          <a:lstStyle/>
          <a:p>
            <a:r>
              <a:rPr lang="en-US" sz="2800" b="1" cap="all" dirty="0">
                <a:solidFill>
                  <a:srgbClr val="C00000"/>
                </a:solidFill>
              </a:rPr>
              <a:t>collaboration</a:t>
            </a:r>
            <a:endParaRPr lang="en-US" sz="2800" cap="all" dirty="0">
              <a:solidFill>
                <a:srgbClr val="C00000"/>
              </a:solidFill>
            </a:endParaRPr>
          </a:p>
        </p:txBody>
      </p:sp>
      <p:sp>
        <p:nvSpPr>
          <p:cNvPr id="19" name="TextBox 18">
            <a:extLst>
              <a:ext uri="{FF2B5EF4-FFF2-40B4-BE49-F238E27FC236}">
                <a16:creationId xmlns:a16="http://schemas.microsoft.com/office/drawing/2014/main" id="{CD1D31D8-A7C7-574D-BF90-E206A061C9B7}"/>
              </a:ext>
            </a:extLst>
          </p:cNvPr>
          <p:cNvSpPr txBox="1"/>
          <p:nvPr/>
        </p:nvSpPr>
        <p:spPr>
          <a:xfrm>
            <a:off x="8192811" y="5512410"/>
            <a:ext cx="3910826" cy="523220"/>
          </a:xfrm>
          <a:prstGeom prst="rect">
            <a:avLst/>
          </a:prstGeom>
          <a:noFill/>
        </p:spPr>
        <p:txBody>
          <a:bodyPr wrap="square" rtlCol="0">
            <a:spAutoFit/>
          </a:bodyPr>
          <a:lstStyle/>
          <a:p>
            <a:r>
              <a:rPr lang="en-US" sz="2800" b="1" cap="all" dirty="0">
                <a:solidFill>
                  <a:srgbClr val="FF8AD8"/>
                </a:solidFill>
              </a:rPr>
              <a:t>Critical thinking</a:t>
            </a:r>
            <a:endParaRPr lang="en-US" sz="2800" cap="all" dirty="0">
              <a:solidFill>
                <a:srgbClr val="FF8AD8"/>
              </a:solidFill>
            </a:endParaRPr>
          </a:p>
        </p:txBody>
      </p:sp>
      <p:sp>
        <p:nvSpPr>
          <p:cNvPr id="20" name="TextBox 19">
            <a:extLst>
              <a:ext uri="{FF2B5EF4-FFF2-40B4-BE49-F238E27FC236}">
                <a16:creationId xmlns:a16="http://schemas.microsoft.com/office/drawing/2014/main" id="{CD1D31D8-A7C7-574D-BF90-E206A061C9B7}"/>
              </a:ext>
            </a:extLst>
          </p:cNvPr>
          <p:cNvSpPr txBox="1"/>
          <p:nvPr/>
        </p:nvSpPr>
        <p:spPr>
          <a:xfrm>
            <a:off x="8814014" y="1709485"/>
            <a:ext cx="3718236" cy="523220"/>
          </a:xfrm>
          <a:prstGeom prst="rect">
            <a:avLst/>
          </a:prstGeom>
          <a:noFill/>
        </p:spPr>
        <p:txBody>
          <a:bodyPr wrap="square" rtlCol="0">
            <a:spAutoFit/>
          </a:bodyPr>
          <a:lstStyle/>
          <a:p>
            <a:r>
              <a:rPr lang="en-US" sz="2800" b="1" cap="all" dirty="0">
                <a:solidFill>
                  <a:srgbClr val="FFC000"/>
                </a:solidFill>
              </a:rPr>
              <a:t>Open  mindedness</a:t>
            </a:r>
          </a:p>
        </p:txBody>
      </p:sp>
      <p:sp>
        <p:nvSpPr>
          <p:cNvPr id="21" name="TextBox 20">
            <a:extLst>
              <a:ext uri="{FF2B5EF4-FFF2-40B4-BE49-F238E27FC236}">
                <a16:creationId xmlns:a16="http://schemas.microsoft.com/office/drawing/2014/main" id="{CD1D31D8-A7C7-574D-BF90-E206A061C9B7}"/>
              </a:ext>
            </a:extLst>
          </p:cNvPr>
          <p:cNvSpPr txBox="1"/>
          <p:nvPr/>
        </p:nvSpPr>
        <p:spPr>
          <a:xfrm>
            <a:off x="6779396" y="4621639"/>
            <a:ext cx="2826830" cy="400110"/>
          </a:xfrm>
          <a:prstGeom prst="rect">
            <a:avLst/>
          </a:prstGeom>
          <a:noFill/>
        </p:spPr>
        <p:txBody>
          <a:bodyPr wrap="square" rtlCol="0">
            <a:spAutoFit/>
          </a:bodyPr>
          <a:lstStyle/>
          <a:p>
            <a:r>
              <a:rPr lang="en-US" sz="2000" b="1" cap="all" dirty="0">
                <a:solidFill>
                  <a:schemeClr val="bg2">
                    <a:lumMod val="75000"/>
                  </a:schemeClr>
                </a:solidFill>
              </a:rPr>
              <a:t>negotiation</a:t>
            </a:r>
            <a:endParaRPr lang="en-US" sz="2000" cap="all" dirty="0">
              <a:solidFill>
                <a:schemeClr val="bg2">
                  <a:lumMod val="75000"/>
                </a:schemeClr>
              </a:solidFill>
            </a:endParaRPr>
          </a:p>
        </p:txBody>
      </p:sp>
      <p:sp>
        <p:nvSpPr>
          <p:cNvPr id="2" name="TextBox 1"/>
          <p:cNvSpPr txBox="1"/>
          <p:nvPr/>
        </p:nvSpPr>
        <p:spPr>
          <a:xfrm>
            <a:off x="6248886" y="5328294"/>
            <a:ext cx="2587878" cy="707886"/>
          </a:xfrm>
          <a:prstGeom prst="rect">
            <a:avLst/>
          </a:prstGeom>
          <a:noFill/>
        </p:spPr>
        <p:txBody>
          <a:bodyPr wrap="square" rtlCol="0">
            <a:spAutoFit/>
          </a:bodyPr>
          <a:lstStyle/>
          <a:p>
            <a:r>
              <a:rPr lang="en-US" sz="2000" b="1" cap="all" dirty="0">
                <a:solidFill>
                  <a:schemeClr val="accent2">
                    <a:lumMod val="75000"/>
                  </a:schemeClr>
                </a:solidFill>
              </a:rPr>
              <a:t>risk - taking</a:t>
            </a:r>
            <a:endParaRPr lang="en-US" sz="2000" cap="all" dirty="0">
              <a:solidFill>
                <a:schemeClr val="accent2">
                  <a:lumMod val="75000"/>
                </a:schemeClr>
              </a:solidFill>
            </a:endParaRPr>
          </a:p>
          <a:p>
            <a:endParaRPr lang="en-US" sz="2000" dirty="0">
              <a:solidFill>
                <a:schemeClr val="accent2">
                  <a:lumMod val="75000"/>
                </a:schemeClr>
              </a:solidFill>
            </a:endParaRPr>
          </a:p>
        </p:txBody>
      </p:sp>
      <p:sp>
        <p:nvSpPr>
          <p:cNvPr id="22" name="TextBox 21">
            <a:extLst>
              <a:ext uri="{FF2B5EF4-FFF2-40B4-BE49-F238E27FC236}">
                <a16:creationId xmlns:a16="http://schemas.microsoft.com/office/drawing/2014/main" id="{CD1D31D8-A7C7-574D-BF90-E206A061C9B7}"/>
              </a:ext>
            </a:extLst>
          </p:cNvPr>
          <p:cNvSpPr txBox="1"/>
          <p:nvPr/>
        </p:nvSpPr>
        <p:spPr>
          <a:xfrm>
            <a:off x="6390978" y="1507073"/>
            <a:ext cx="2826830" cy="523220"/>
          </a:xfrm>
          <a:prstGeom prst="rect">
            <a:avLst/>
          </a:prstGeom>
          <a:noFill/>
        </p:spPr>
        <p:txBody>
          <a:bodyPr wrap="square" rtlCol="0">
            <a:spAutoFit/>
          </a:bodyPr>
          <a:lstStyle/>
          <a:p>
            <a:r>
              <a:rPr lang="en-US" sz="2800" b="1" cap="all" dirty="0">
                <a:solidFill>
                  <a:srgbClr val="7030A0"/>
                </a:solidFill>
              </a:rPr>
              <a:t>confidence</a:t>
            </a:r>
            <a:endParaRPr lang="en-US" sz="2800" cap="all" dirty="0">
              <a:solidFill>
                <a:srgbClr val="7030A0"/>
              </a:solidFill>
            </a:endParaRPr>
          </a:p>
        </p:txBody>
      </p:sp>
    </p:spTree>
    <p:extLst>
      <p:ext uri="{BB962C8B-B14F-4D97-AF65-F5344CB8AC3E}">
        <p14:creationId xmlns:p14="http://schemas.microsoft.com/office/powerpoint/2010/main" val="1287733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4993B0E-1F7D-D844-859A-CAEF8A0760E0}"/>
              </a:ext>
            </a:extLst>
          </p:cNvPr>
          <p:cNvSpPr>
            <a:spLocks noGrp="1"/>
          </p:cNvSpPr>
          <p:nvPr>
            <p:ph type="body" sz="quarter" idx="10"/>
          </p:nvPr>
        </p:nvSpPr>
        <p:spPr>
          <a:xfrm>
            <a:off x="648000" y="414000"/>
            <a:ext cx="8963346" cy="533400"/>
          </a:xfrm>
        </p:spPr>
        <p:txBody>
          <a:bodyPr/>
          <a:lstStyle/>
          <a:p>
            <a:r>
              <a:rPr lang="en-IE" b="1" dirty="0">
                <a:latin typeface="Helvetica" pitchFamily="2" charset="0"/>
                <a:ea typeface="Arial Hebrew Scholar" charset="-79"/>
                <a:cs typeface="Arial Hebrew Scholar" charset="-79"/>
              </a:rPr>
              <a:t>BA </a:t>
            </a:r>
            <a:r>
              <a:rPr lang="en-IE" dirty="0">
                <a:latin typeface="Helvetica" pitchFamily="2" charset="0"/>
                <a:ea typeface="Arial Hebrew Scholar" charset="-79"/>
                <a:cs typeface="Arial Hebrew Scholar" charset="-79"/>
              </a:rPr>
              <a:t>(Hons) CREATIVE DIGITAL MEDIA</a:t>
            </a:r>
          </a:p>
        </p:txBody>
      </p:sp>
      <p:pic>
        <p:nvPicPr>
          <p:cNvPr id="6" name="Picture 5">
            <a:extLst>
              <a:ext uri="{FF2B5EF4-FFF2-40B4-BE49-F238E27FC236}">
                <a16:creationId xmlns:a16="http://schemas.microsoft.com/office/drawing/2014/main" id="{974CBBC5-B0D6-5E4B-B0A9-B67F9692E543}"/>
              </a:ext>
            </a:extLst>
          </p:cNvPr>
          <p:cNvPicPr>
            <a:picLocks noChangeAspect="1"/>
          </p:cNvPicPr>
          <p:nvPr/>
        </p:nvPicPr>
        <p:blipFill rotWithShape="1">
          <a:blip r:embed="rId2" cstate="screen">
            <a:alphaModFix/>
            <a:extLst>
              <a:ext uri="{28A0092B-C50C-407E-A947-70E740481C1C}">
                <a14:useLocalDpi xmlns:a14="http://schemas.microsoft.com/office/drawing/2010/main"/>
              </a:ext>
            </a:extLst>
          </a:blip>
          <a:srcRect/>
          <a:stretch/>
        </p:blipFill>
        <p:spPr>
          <a:xfrm>
            <a:off x="0" y="1371580"/>
            <a:ext cx="12192000" cy="5029220"/>
          </a:xfrm>
          <a:prstGeom prst="rect">
            <a:avLst/>
          </a:prstGeom>
        </p:spPr>
      </p:pic>
      <p:sp>
        <p:nvSpPr>
          <p:cNvPr id="8" name="TextBox 7">
            <a:extLst>
              <a:ext uri="{FF2B5EF4-FFF2-40B4-BE49-F238E27FC236}">
                <a16:creationId xmlns:a16="http://schemas.microsoft.com/office/drawing/2014/main" id="{CD1D31D8-A7C7-574D-BF90-E206A061C9B7}"/>
              </a:ext>
            </a:extLst>
          </p:cNvPr>
          <p:cNvSpPr txBox="1"/>
          <p:nvPr/>
        </p:nvSpPr>
        <p:spPr>
          <a:xfrm>
            <a:off x="585952" y="2431688"/>
            <a:ext cx="3019097" cy="2308324"/>
          </a:xfrm>
          <a:prstGeom prst="rect">
            <a:avLst/>
          </a:prstGeom>
          <a:noFill/>
        </p:spPr>
        <p:txBody>
          <a:bodyPr wrap="square" rtlCol="0">
            <a:spAutoFit/>
          </a:bodyPr>
          <a:lstStyle/>
          <a:p>
            <a:r>
              <a:rPr lang="en-IE" dirty="0">
                <a:solidFill>
                  <a:schemeClr val="bg1"/>
                </a:solidFill>
                <a:latin typeface="Calibri" charset="0"/>
                <a:ea typeface="Calibri" charset="0"/>
                <a:cs typeface="Calibri" charset="0"/>
              </a:rPr>
              <a:t>The </a:t>
            </a:r>
            <a:r>
              <a:rPr lang="en-IE" b="1" dirty="0">
                <a:solidFill>
                  <a:schemeClr val="bg1"/>
                </a:solidFill>
                <a:latin typeface="Calibri" charset="0"/>
                <a:ea typeface="Calibri" charset="0"/>
                <a:cs typeface="Calibri" charset="0"/>
              </a:rPr>
              <a:t>Creative Digital Media </a:t>
            </a:r>
            <a:r>
              <a:rPr lang="en-IE" dirty="0">
                <a:solidFill>
                  <a:schemeClr val="bg1"/>
                </a:solidFill>
                <a:latin typeface="Calibri" charset="0"/>
                <a:ea typeface="Calibri" charset="0"/>
                <a:cs typeface="Calibri" charset="0"/>
              </a:rPr>
              <a:t>programme combines the creativity of art and design with the skills and knowledge of computer technologies and programming to create interactive digital media products.</a:t>
            </a:r>
          </a:p>
        </p:txBody>
      </p:sp>
    </p:spTree>
    <p:extLst>
      <p:ext uri="{BB962C8B-B14F-4D97-AF65-F5344CB8AC3E}">
        <p14:creationId xmlns:p14="http://schemas.microsoft.com/office/powerpoint/2010/main" val="3937199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D1D31D8-A7C7-574D-BF90-E206A061C9B7}"/>
              </a:ext>
            </a:extLst>
          </p:cNvPr>
          <p:cNvSpPr txBox="1"/>
          <p:nvPr/>
        </p:nvSpPr>
        <p:spPr>
          <a:xfrm>
            <a:off x="409103" y="1846708"/>
            <a:ext cx="3624359" cy="4112023"/>
          </a:xfrm>
          <a:prstGeom prst="rect">
            <a:avLst/>
          </a:prstGeom>
          <a:noFill/>
        </p:spPr>
        <p:txBody>
          <a:bodyPr wrap="square" rtlCol="0">
            <a:spAutoFit/>
          </a:bodyPr>
          <a:lstStyle/>
          <a:p>
            <a:r>
              <a:rPr lang="en-US" sz="2800" b="1" cap="all" dirty="0"/>
              <a:t>WHAT </a:t>
            </a:r>
            <a:r>
              <a:rPr lang="en-US" sz="2800" cap="all" dirty="0"/>
              <a:t>YOU Do</a:t>
            </a:r>
          </a:p>
          <a:p>
            <a:endParaRPr lang="en-IE" sz="2000" dirty="0">
              <a:solidFill>
                <a:schemeClr val="tx1">
                  <a:lumMod val="50000"/>
                  <a:lumOff val="50000"/>
                </a:schemeClr>
              </a:solidFill>
            </a:endParaRPr>
          </a:p>
          <a:p>
            <a:pPr marL="285750" indent="-285750">
              <a:lnSpc>
                <a:spcPct val="150000"/>
              </a:lnSpc>
              <a:buFont typeface="Arial" charset="0"/>
              <a:buChar char="•"/>
            </a:pPr>
            <a:r>
              <a:rPr lang="en-IE" dirty="0">
                <a:solidFill>
                  <a:schemeClr val="tx1">
                    <a:lumMod val="50000"/>
                    <a:lumOff val="50000"/>
                  </a:schemeClr>
                </a:solidFill>
              </a:rPr>
              <a:t>Video/</a:t>
            </a:r>
            <a:r>
              <a:rPr lang="en-IE" b="1" dirty="0">
                <a:solidFill>
                  <a:schemeClr val="tx1">
                    <a:lumMod val="50000"/>
                    <a:lumOff val="50000"/>
                  </a:schemeClr>
                </a:solidFill>
              </a:rPr>
              <a:t>Film</a:t>
            </a:r>
            <a:r>
              <a:rPr lang="en-IE" dirty="0">
                <a:solidFill>
                  <a:schemeClr val="tx1">
                    <a:lumMod val="50000"/>
                    <a:lumOff val="50000"/>
                  </a:schemeClr>
                </a:solidFill>
              </a:rPr>
              <a:t> Making</a:t>
            </a:r>
          </a:p>
          <a:p>
            <a:pPr marL="285750" indent="-285750">
              <a:lnSpc>
                <a:spcPct val="150000"/>
              </a:lnSpc>
              <a:buFont typeface="Arial" charset="0"/>
              <a:buChar char="•"/>
            </a:pPr>
            <a:r>
              <a:rPr lang="en-IE" b="1" dirty="0">
                <a:solidFill>
                  <a:schemeClr val="tx1">
                    <a:lumMod val="50000"/>
                    <a:lumOff val="50000"/>
                  </a:schemeClr>
                </a:solidFill>
              </a:rPr>
              <a:t>Game</a:t>
            </a:r>
            <a:r>
              <a:rPr lang="en-IE" dirty="0">
                <a:solidFill>
                  <a:schemeClr val="tx1">
                    <a:lumMod val="50000"/>
                    <a:lumOff val="50000"/>
                  </a:schemeClr>
                </a:solidFill>
              </a:rPr>
              <a:t> design</a:t>
            </a:r>
          </a:p>
          <a:p>
            <a:pPr marL="285750" indent="-285750">
              <a:lnSpc>
                <a:spcPct val="150000"/>
              </a:lnSpc>
              <a:buFont typeface="Arial" charset="0"/>
              <a:buChar char="•"/>
            </a:pPr>
            <a:r>
              <a:rPr lang="en-IE" b="1" dirty="0">
                <a:solidFill>
                  <a:schemeClr val="tx1">
                    <a:lumMod val="50000"/>
                    <a:lumOff val="50000"/>
                  </a:schemeClr>
                </a:solidFill>
              </a:rPr>
              <a:t>Music</a:t>
            </a:r>
            <a:r>
              <a:rPr lang="en-IE" dirty="0">
                <a:solidFill>
                  <a:schemeClr val="tx1">
                    <a:lumMod val="50000"/>
                    <a:lumOff val="50000"/>
                  </a:schemeClr>
                </a:solidFill>
              </a:rPr>
              <a:t> technology </a:t>
            </a:r>
          </a:p>
          <a:p>
            <a:pPr marL="285750" indent="-285750">
              <a:lnSpc>
                <a:spcPct val="150000"/>
              </a:lnSpc>
              <a:buFont typeface="Arial" charset="0"/>
              <a:buChar char="•"/>
            </a:pPr>
            <a:r>
              <a:rPr lang="en-IE" b="1" dirty="0">
                <a:solidFill>
                  <a:schemeClr val="tx1">
                    <a:lumMod val="50000"/>
                    <a:lumOff val="50000"/>
                  </a:schemeClr>
                </a:solidFill>
              </a:rPr>
              <a:t>Web</a:t>
            </a:r>
            <a:r>
              <a:rPr lang="en-IE" dirty="0">
                <a:solidFill>
                  <a:schemeClr val="tx1">
                    <a:lumMod val="50000"/>
                    <a:lumOff val="50000"/>
                  </a:schemeClr>
                </a:solidFill>
              </a:rPr>
              <a:t> Design &amp; Development</a:t>
            </a:r>
          </a:p>
          <a:p>
            <a:pPr marL="285750" indent="-285750">
              <a:lnSpc>
                <a:spcPct val="150000"/>
              </a:lnSpc>
              <a:buFont typeface="Arial" charset="0"/>
              <a:buChar char="•"/>
            </a:pPr>
            <a:r>
              <a:rPr lang="en-IE" dirty="0">
                <a:solidFill>
                  <a:schemeClr val="tx1">
                    <a:lumMod val="50000"/>
                    <a:lumOff val="50000"/>
                  </a:schemeClr>
                </a:solidFill>
              </a:rPr>
              <a:t>Business &amp; </a:t>
            </a:r>
            <a:r>
              <a:rPr lang="en-IE" b="1" dirty="0">
                <a:solidFill>
                  <a:schemeClr val="tx1">
                    <a:lumMod val="50000"/>
                    <a:lumOff val="50000"/>
                  </a:schemeClr>
                </a:solidFill>
              </a:rPr>
              <a:t>Marketing</a:t>
            </a:r>
            <a:r>
              <a:rPr lang="en-IE" dirty="0">
                <a:solidFill>
                  <a:schemeClr val="tx1">
                    <a:lumMod val="50000"/>
                    <a:lumOff val="50000"/>
                  </a:schemeClr>
                </a:solidFill>
              </a:rPr>
              <a:t> </a:t>
            </a:r>
          </a:p>
          <a:p>
            <a:pPr marL="285750" indent="-285750">
              <a:lnSpc>
                <a:spcPct val="150000"/>
              </a:lnSpc>
              <a:buFont typeface="Arial" charset="0"/>
              <a:buChar char="•"/>
            </a:pPr>
            <a:r>
              <a:rPr lang="en-IE" b="1" dirty="0">
                <a:solidFill>
                  <a:schemeClr val="tx1">
                    <a:lumMod val="50000"/>
                    <a:lumOff val="50000"/>
                  </a:schemeClr>
                </a:solidFill>
              </a:rPr>
              <a:t>Animation</a:t>
            </a:r>
          </a:p>
          <a:p>
            <a:pPr marL="285750" indent="-285750">
              <a:lnSpc>
                <a:spcPct val="150000"/>
              </a:lnSpc>
              <a:buFont typeface="Arial" charset="0"/>
              <a:buChar char="•"/>
            </a:pPr>
            <a:r>
              <a:rPr lang="en-IE" b="1" dirty="0">
                <a:solidFill>
                  <a:schemeClr val="tx1">
                    <a:lumMod val="50000"/>
                    <a:lumOff val="50000"/>
                  </a:schemeClr>
                </a:solidFill>
              </a:rPr>
              <a:t>Virtual</a:t>
            </a:r>
            <a:r>
              <a:rPr lang="en-IE" dirty="0">
                <a:solidFill>
                  <a:schemeClr val="tx1">
                    <a:lumMod val="50000"/>
                    <a:lumOff val="50000"/>
                  </a:schemeClr>
                </a:solidFill>
              </a:rPr>
              <a:t> reality</a:t>
            </a:r>
          </a:p>
          <a:p>
            <a:pPr marL="285750" indent="-285750">
              <a:lnSpc>
                <a:spcPct val="150000"/>
              </a:lnSpc>
              <a:buFont typeface="Arial" charset="0"/>
              <a:buChar char="•"/>
            </a:pPr>
            <a:r>
              <a:rPr lang="en-IE" dirty="0">
                <a:solidFill>
                  <a:schemeClr val="tx1">
                    <a:lumMod val="50000"/>
                    <a:lumOff val="50000"/>
                  </a:schemeClr>
                </a:solidFill>
              </a:rPr>
              <a:t>User experience </a:t>
            </a:r>
            <a:r>
              <a:rPr lang="en-IE" b="1" dirty="0">
                <a:solidFill>
                  <a:schemeClr val="tx1">
                    <a:lumMod val="50000"/>
                    <a:lumOff val="50000"/>
                  </a:schemeClr>
                </a:solidFill>
              </a:rPr>
              <a:t>(UX)</a:t>
            </a:r>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253102" y="2947099"/>
            <a:ext cx="7839598" cy="3387600"/>
          </a:xfrm>
          <a:prstGeom prst="rect">
            <a:avLst/>
          </a:prstGeom>
        </p:spPr>
      </p:pic>
      <p:pic>
        <p:nvPicPr>
          <p:cNvPr id="9" name="Picture 8">
            <a:extLst>
              <a:ext uri="{FF2B5EF4-FFF2-40B4-BE49-F238E27FC236}">
                <a16:creationId xmlns:a16="http://schemas.microsoft.com/office/drawing/2014/main" id="{974CBBC5-B0D6-5E4B-B0A9-B67F9692E54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739002" y="1378800"/>
            <a:ext cx="5452998" cy="5004771"/>
          </a:xfrm>
          <a:prstGeom prst="rect">
            <a:avLst/>
          </a:prstGeom>
        </p:spPr>
      </p:pic>
      <p:pic>
        <p:nvPicPr>
          <p:cNvPr id="2" name="Picture 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264119" y="1452879"/>
            <a:ext cx="2386600" cy="1500417"/>
          </a:xfrm>
          <a:prstGeom prst="rect">
            <a:avLst/>
          </a:prstGeom>
        </p:spPr>
      </p:pic>
      <p:sp>
        <p:nvSpPr>
          <p:cNvPr id="10" name="Text Placeholder 2">
            <a:extLst>
              <a:ext uri="{FF2B5EF4-FFF2-40B4-BE49-F238E27FC236}">
                <a16:creationId xmlns:a16="http://schemas.microsoft.com/office/drawing/2014/main" id="{4F29BCBA-C64A-5E4C-8329-267C71819C50}"/>
              </a:ext>
            </a:extLst>
          </p:cNvPr>
          <p:cNvSpPr txBox="1">
            <a:spLocks/>
          </p:cNvSpPr>
          <p:nvPr/>
        </p:nvSpPr>
        <p:spPr>
          <a:xfrm>
            <a:off x="648000" y="414000"/>
            <a:ext cx="8963346" cy="5334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bg1"/>
                </a:solidFill>
                <a:latin typeface="Helvetica Light" panose="020B04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dirty="0">
                <a:latin typeface="Helvetica" pitchFamily="2" charset="0"/>
                <a:ea typeface="Arial Hebrew Scholar" charset="-79"/>
                <a:cs typeface="Arial Hebrew Scholar" charset="-79"/>
              </a:rPr>
              <a:t>BA </a:t>
            </a:r>
            <a:r>
              <a:rPr lang="en-IE" dirty="0">
                <a:latin typeface="Helvetica" pitchFamily="2" charset="0"/>
                <a:ea typeface="Arial Hebrew Scholar" charset="-79"/>
                <a:cs typeface="Arial Hebrew Scholar" charset="-79"/>
              </a:rPr>
              <a:t>(Hons) CREATIVE DIGITAL MEDIA</a:t>
            </a:r>
          </a:p>
        </p:txBody>
      </p:sp>
    </p:spTree>
    <p:extLst>
      <p:ext uri="{BB962C8B-B14F-4D97-AF65-F5344CB8AC3E}">
        <p14:creationId xmlns:p14="http://schemas.microsoft.com/office/powerpoint/2010/main" val="32008610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D1D31D8-A7C7-574D-BF90-E206A061C9B7}"/>
              </a:ext>
            </a:extLst>
          </p:cNvPr>
          <p:cNvSpPr txBox="1"/>
          <p:nvPr/>
        </p:nvSpPr>
        <p:spPr>
          <a:xfrm>
            <a:off x="184412" y="1541466"/>
            <a:ext cx="2961148" cy="3108543"/>
          </a:xfrm>
          <a:prstGeom prst="rect">
            <a:avLst/>
          </a:prstGeom>
          <a:noFill/>
        </p:spPr>
        <p:txBody>
          <a:bodyPr wrap="square" rtlCol="0">
            <a:spAutoFit/>
          </a:bodyPr>
          <a:lstStyle/>
          <a:p>
            <a:r>
              <a:rPr lang="en-IE" sz="2800" b="1" dirty="0">
                <a:latin typeface="Calibri" charset="0"/>
                <a:ea typeface="Calibri" charset="0"/>
                <a:cs typeface="Calibri" charset="0"/>
              </a:rPr>
              <a:t>FINAL</a:t>
            </a:r>
            <a:r>
              <a:rPr lang="en-IE" sz="2800" dirty="0">
                <a:latin typeface="Calibri" charset="0"/>
                <a:ea typeface="Calibri" charset="0"/>
                <a:cs typeface="Calibri" charset="0"/>
              </a:rPr>
              <a:t> </a:t>
            </a:r>
          </a:p>
          <a:p>
            <a:r>
              <a:rPr lang="en-IE" sz="2800" dirty="0">
                <a:latin typeface="Calibri" charset="0"/>
                <a:ea typeface="Calibri" charset="0"/>
                <a:cs typeface="Calibri" charset="0"/>
              </a:rPr>
              <a:t>YEAR PROJECT</a:t>
            </a:r>
          </a:p>
          <a:p>
            <a:endParaRPr lang="en-IE" sz="2000" b="1" dirty="0">
              <a:solidFill>
                <a:schemeClr val="tx1">
                  <a:lumMod val="50000"/>
                  <a:lumOff val="50000"/>
                </a:schemeClr>
              </a:solidFill>
              <a:latin typeface="Calibri" charset="0"/>
              <a:ea typeface="Calibri" charset="0"/>
              <a:cs typeface="Calibri" charset="0"/>
            </a:endParaRPr>
          </a:p>
          <a:p>
            <a:r>
              <a:rPr lang="en-IE" b="1" cap="all" dirty="0">
                <a:latin typeface="Calibri" charset="0"/>
                <a:ea typeface="Calibri" charset="0"/>
                <a:cs typeface="Calibri" charset="0"/>
              </a:rPr>
              <a:t>TADHG </a:t>
            </a:r>
            <a:r>
              <a:rPr lang="en-IE" cap="all" dirty="0">
                <a:latin typeface="Calibri" charset="0"/>
                <a:ea typeface="Calibri" charset="0"/>
                <a:cs typeface="Calibri" charset="0"/>
              </a:rPr>
              <a:t>MCNEALY, </a:t>
            </a:r>
            <a:r>
              <a:rPr lang="en-IE" b="1" cap="all" dirty="0">
                <a:latin typeface="Calibri" charset="0"/>
                <a:ea typeface="Calibri" charset="0"/>
                <a:cs typeface="Calibri" charset="0"/>
              </a:rPr>
              <a:t>PAUL </a:t>
            </a:r>
            <a:r>
              <a:rPr lang="en-IE" cap="all" dirty="0">
                <a:latin typeface="Calibri" charset="0"/>
                <a:ea typeface="Calibri" charset="0"/>
                <a:cs typeface="Calibri" charset="0"/>
              </a:rPr>
              <a:t>SAVAGE</a:t>
            </a:r>
            <a:r>
              <a:rPr lang="en-IE" b="1" cap="all" dirty="0">
                <a:latin typeface="Calibri" charset="0"/>
                <a:ea typeface="Calibri" charset="0"/>
                <a:cs typeface="Calibri" charset="0"/>
              </a:rPr>
              <a:t> </a:t>
            </a:r>
            <a:r>
              <a:rPr lang="en-IE" cap="all" dirty="0">
                <a:latin typeface="Calibri" charset="0"/>
                <a:ea typeface="Calibri" charset="0"/>
                <a:cs typeface="Calibri" charset="0"/>
              </a:rPr>
              <a:t>&amp;</a:t>
            </a:r>
            <a:r>
              <a:rPr lang="en-IE" b="1" cap="all" dirty="0">
                <a:latin typeface="Calibri" charset="0"/>
                <a:ea typeface="Calibri" charset="0"/>
                <a:cs typeface="Calibri" charset="0"/>
              </a:rPr>
              <a:t> SEAN </a:t>
            </a:r>
            <a:r>
              <a:rPr lang="en-IE" cap="all" dirty="0">
                <a:latin typeface="Calibri" charset="0"/>
                <a:ea typeface="Calibri" charset="0"/>
                <a:cs typeface="Calibri" charset="0"/>
              </a:rPr>
              <a:t>CONROY </a:t>
            </a:r>
          </a:p>
          <a:p>
            <a:r>
              <a:rPr lang="en-IE" dirty="0">
                <a:solidFill>
                  <a:schemeClr val="tx1">
                    <a:lumMod val="50000"/>
                    <a:lumOff val="50000"/>
                  </a:schemeClr>
                </a:solidFill>
                <a:latin typeface="Calibri" charset="0"/>
                <a:ea typeface="Calibri" charset="0"/>
                <a:cs typeface="Calibri" charset="0"/>
              </a:rPr>
              <a:t>Creative Digital Media</a:t>
            </a:r>
          </a:p>
          <a:p>
            <a:endParaRPr lang="en-IE" dirty="0">
              <a:solidFill>
                <a:schemeClr val="tx1">
                  <a:lumMod val="50000"/>
                  <a:lumOff val="50000"/>
                </a:schemeClr>
              </a:solidFill>
              <a:latin typeface="Calibri" charset="0"/>
              <a:ea typeface="Calibri" charset="0"/>
              <a:cs typeface="Calibri" charset="0"/>
            </a:endParaRPr>
          </a:p>
          <a:p>
            <a:endParaRPr lang="en-IE" sz="1600">
              <a:solidFill>
                <a:schemeClr val="tx1">
                  <a:lumMod val="50000"/>
                  <a:lumOff val="50000"/>
                </a:schemeClr>
              </a:solidFill>
              <a:latin typeface="Calibri" charset="0"/>
              <a:ea typeface="Calibri" charset="0"/>
              <a:cs typeface="Calibri" charset="0"/>
            </a:endParaRPr>
          </a:p>
          <a:p>
            <a:r>
              <a:rPr lang="en-IE" sz="1600">
                <a:solidFill>
                  <a:schemeClr val="tx1">
                    <a:lumMod val="50000"/>
                    <a:lumOff val="50000"/>
                  </a:schemeClr>
                </a:solidFill>
                <a:latin typeface="Calibri" charset="0"/>
                <a:ea typeface="Calibri" charset="0"/>
                <a:cs typeface="Calibri" charset="0"/>
              </a:rPr>
              <a:t>This </a:t>
            </a:r>
            <a:r>
              <a:rPr lang="en-IE" sz="1600" dirty="0">
                <a:solidFill>
                  <a:schemeClr val="tx1">
                    <a:lumMod val="50000"/>
                    <a:lumOff val="50000"/>
                  </a:schemeClr>
                </a:solidFill>
                <a:latin typeface="Calibri" charset="0"/>
                <a:ea typeface="Calibri" charset="0"/>
                <a:cs typeface="Calibri" charset="0"/>
              </a:rPr>
              <a:t>is an interactive,  audio visual live show.</a:t>
            </a:r>
          </a:p>
        </p:txBody>
      </p:sp>
      <p:sp>
        <p:nvSpPr>
          <p:cNvPr id="13" name="Text Placeholder 2">
            <a:extLst>
              <a:ext uri="{FF2B5EF4-FFF2-40B4-BE49-F238E27FC236}">
                <a16:creationId xmlns:a16="http://schemas.microsoft.com/office/drawing/2014/main" id="{C3A57F07-3C40-1E41-A5DC-5C4589547F48}"/>
              </a:ext>
            </a:extLst>
          </p:cNvPr>
          <p:cNvSpPr txBox="1">
            <a:spLocks/>
          </p:cNvSpPr>
          <p:nvPr/>
        </p:nvSpPr>
        <p:spPr>
          <a:xfrm>
            <a:off x="648000" y="414000"/>
            <a:ext cx="8963346" cy="5334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bg1"/>
                </a:solidFill>
                <a:latin typeface="Helvetica Light" panose="020B04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dirty="0">
                <a:latin typeface="Helvetica" pitchFamily="2" charset="0"/>
                <a:ea typeface="Arial Hebrew Scholar" charset="-79"/>
                <a:cs typeface="Arial Hebrew Scholar" charset="-79"/>
              </a:rPr>
              <a:t>BA </a:t>
            </a:r>
            <a:r>
              <a:rPr lang="en-IE" dirty="0">
                <a:latin typeface="Helvetica" pitchFamily="2" charset="0"/>
                <a:ea typeface="Arial Hebrew Scholar" charset="-79"/>
                <a:cs typeface="Arial Hebrew Scholar" charset="-79"/>
              </a:rPr>
              <a:t>(Hons) CREATIVE DIGITAL MEDIA</a:t>
            </a:r>
          </a:p>
        </p:txBody>
      </p:sp>
      <p:pic>
        <p:nvPicPr>
          <p:cNvPr id="2" name="Profile CDM Tadhg Paul Sean.1000kbps.conv.conv" descr="Profile CDM Tadhg Paul Sean.1000kbps.conv.conv">
            <a:hlinkClick r:id="" action="ppaction://media"/>
            <a:extLst>
              <a:ext uri="{FF2B5EF4-FFF2-40B4-BE49-F238E27FC236}">
                <a16:creationId xmlns:a16="http://schemas.microsoft.com/office/drawing/2014/main" id="{9C712456-7BEC-D74C-BB80-3649D995BE8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381864" y="1390799"/>
            <a:ext cx="8810136" cy="4956992"/>
          </a:xfrm>
          <a:prstGeom prst="rect">
            <a:avLst/>
          </a:prstGeom>
        </p:spPr>
      </p:pic>
    </p:spTree>
    <p:extLst>
      <p:ext uri="{BB962C8B-B14F-4D97-AF65-F5344CB8AC3E}">
        <p14:creationId xmlns:p14="http://schemas.microsoft.com/office/powerpoint/2010/main" val="728244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675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D1D31D8-A7C7-574D-BF90-E206A061C9B7}"/>
              </a:ext>
            </a:extLst>
          </p:cNvPr>
          <p:cNvSpPr txBox="1"/>
          <p:nvPr/>
        </p:nvSpPr>
        <p:spPr>
          <a:xfrm>
            <a:off x="354893" y="1846708"/>
            <a:ext cx="3875731" cy="3250249"/>
          </a:xfrm>
          <a:prstGeom prst="rect">
            <a:avLst/>
          </a:prstGeom>
          <a:noFill/>
        </p:spPr>
        <p:txBody>
          <a:bodyPr wrap="square" rtlCol="0">
            <a:spAutoFit/>
          </a:bodyPr>
          <a:lstStyle/>
          <a:p>
            <a:r>
              <a:rPr lang="en-US" sz="2800" b="1" cap="all" dirty="0"/>
              <a:t>Career</a:t>
            </a:r>
            <a:r>
              <a:rPr lang="en-US" sz="2800" cap="all" dirty="0"/>
              <a:t> Opportunities</a:t>
            </a:r>
          </a:p>
          <a:p>
            <a:endParaRPr lang="en-US" cap="all" dirty="0"/>
          </a:p>
          <a:p>
            <a:pPr>
              <a:lnSpc>
                <a:spcPct val="150000"/>
              </a:lnSpc>
            </a:pPr>
            <a:r>
              <a:rPr lang="en-IE" b="1" dirty="0">
                <a:solidFill>
                  <a:schemeClr val="tx1">
                    <a:lumMod val="50000"/>
                    <a:lumOff val="50000"/>
                  </a:schemeClr>
                </a:solidFill>
              </a:rPr>
              <a:t>•</a:t>
            </a:r>
            <a:r>
              <a:rPr lang="en-IE" dirty="0">
                <a:solidFill>
                  <a:schemeClr val="tx1">
                    <a:lumMod val="50000"/>
                    <a:lumOff val="50000"/>
                  </a:schemeClr>
                </a:solidFill>
              </a:rPr>
              <a:t> </a:t>
            </a:r>
            <a:r>
              <a:rPr lang="en-IE" b="1" dirty="0">
                <a:solidFill>
                  <a:schemeClr val="tx1">
                    <a:lumMod val="50000"/>
                    <a:lumOff val="50000"/>
                  </a:schemeClr>
                </a:solidFill>
              </a:rPr>
              <a:t>Web Design </a:t>
            </a:r>
            <a:r>
              <a:rPr lang="en-IE" dirty="0">
                <a:solidFill>
                  <a:schemeClr val="tx1">
                    <a:lumMod val="50000"/>
                    <a:lumOff val="50000"/>
                  </a:schemeClr>
                </a:solidFill>
              </a:rPr>
              <a:t> </a:t>
            </a:r>
            <a:r>
              <a:rPr lang="en-IE" b="1" dirty="0">
                <a:solidFill>
                  <a:schemeClr val="tx1">
                    <a:lumMod val="50000"/>
                    <a:lumOff val="50000"/>
                  </a:schemeClr>
                </a:solidFill>
              </a:rPr>
              <a:t>•</a:t>
            </a:r>
            <a:r>
              <a:rPr lang="en-IE" dirty="0">
                <a:solidFill>
                  <a:schemeClr val="tx1">
                    <a:lumMod val="50000"/>
                    <a:lumOff val="50000"/>
                  </a:schemeClr>
                </a:solidFill>
              </a:rPr>
              <a:t> Animation </a:t>
            </a:r>
          </a:p>
          <a:p>
            <a:pPr>
              <a:lnSpc>
                <a:spcPct val="150000"/>
              </a:lnSpc>
            </a:pPr>
            <a:r>
              <a:rPr lang="en-IE" b="1" dirty="0">
                <a:solidFill>
                  <a:schemeClr val="tx1">
                    <a:lumMod val="50000"/>
                    <a:lumOff val="50000"/>
                  </a:schemeClr>
                </a:solidFill>
              </a:rPr>
              <a:t>•</a:t>
            </a:r>
            <a:r>
              <a:rPr lang="en-IE" dirty="0">
                <a:solidFill>
                  <a:schemeClr val="tx1">
                    <a:lumMod val="50000"/>
                    <a:lumOff val="50000"/>
                  </a:schemeClr>
                </a:solidFill>
              </a:rPr>
              <a:t> Game Design </a:t>
            </a:r>
            <a:r>
              <a:rPr lang="en-IE" b="1" dirty="0">
                <a:solidFill>
                  <a:schemeClr val="tx1">
                    <a:lumMod val="50000"/>
                    <a:lumOff val="50000"/>
                  </a:schemeClr>
                </a:solidFill>
              </a:rPr>
              <a:t>•</a:t>
            </a:r>
            <a:r>
              <a:rPr lang="en-IE" dirty="0">
                <a:solidFill>
                  <a:schemeClr val="tx1">
                    <a:lumMod val="50000"/>
                    <a:lumOff val="50000"/>
                  </a:schemeClr>
                </a:solidFill>
              </a:rPr>
              <a:t> </a:t>
            </a:r>
            <a:r>
              <a:rPr lang="en-IE" b="1" dirty="0">
                <a:solidFill>
                  <a:schemeClr val="tx1">
                    <a:lumMod val="50000"/>
                    <a:lumOff val="50000"/>
                  </a:schemeClr>
                </a:solidFill>
              </a:rPr>
              <a:t>Virtual Reality Designer</a:t>
            </a:r>
            <a:r>
              <a:rPr lang="en-IE" dirty="0">
                <a:solidFill>
                  <a:schemeClr val="tx1">
                    <a:lumMod val="50000"/>
                    <a:lumOff val="50000"/>
                  </a:schemeClr>
                </a:solidFill>
              </a:rPr>
              <a:t> </a:t>
            </a:r>
            <a:r>
              <a:rPr lang="en-IE" b="1" dirty="0">
                <a:solidFill>
                  <a:schemeClr val="tx1">
                    <a:lumMod val="50000"/>
                    <a:lumOff val="50000"/>
                  </a:schemeClr>
                </a:solidFill>
              </a:rPr>
              <a:t>•</a:t>
            </a:r>
            <a:r>
              <a:rPr lang="en-IE" dirty="0">
                <a:solidFill>
                  <a:schemeClr val="tx1">
                    <a:lumMod val="50000"/>
                    <a:lumOff val="50000"/>
                  </a:schemeClr>
                </a:solidFill>
              </a:rPr>
              <a:t> UX UI Designer </a:t>
            </a:r>
            <a:r>
              <a:rPr lang="en-IE" b="1" dirty="0">
                <a:solidFill>
                  <a:schemeClr val="tx1">
                    <a:lumMod val="50000"/>
                    <a:lumOff val="50000"/>
                  </a:schemeClr>
                </a:solidFill>
              </a:rPr>
              <a:t>•</a:t>
            </a:r>
            <a:r>
              <a:rPr lang="en-IE" dirty="0">
                <a:solidFill>
                  <a:schemeClr val="tx1">
                    <a:lumMod val="50000"/>
                    <a:lumOff val="50000"/>
                  </a:schemeClr>
                </a:solidFill>
              </a:rPr>
              <a:t> </a:t>
            </a:r>
            <a:r>
              <a:rPr lang="en-IE" b="1" dirty="0">
                <a:solidFill>
                  <a:schemeClr val="tx1">
                    <a:lumMod val="50000"/>
                    <a:lumOff val="50000"/>
                  </a:schemeClr>
                </a:solidFill>
              </a:rPr>
              <a:t>Music Technology •</a:t>
            </a:r>
            <a:r>
              <a:rPr lang="en-IE" dirty="0">
                <a:solidFill>
                  <a:schemeClr val="tx1">
                    <a:lumMod val="50000"/>
                    <a:lumOff val="50000"/>
                  </a:schemeClr>
                </a:solidFill>
              </a:rPr>
              <a:t> Motion Graphics Producer  </a:t>
            </a:r>
            <a:r>
              <a:rPr lang="en-IE" b="1" dirty="0">
                <a:solidFill>
                  <a:schemeClr val="tx1">
                    <a:lumMod val="50000"/>
                    <a:lumOff val="50000"/>
                  </a:schemeClr>
                </a:solidFill>
              </a:rPr>
              <a:t>• Visual Effects Artist</a:t>
            </a:r>
            <a:r>
              <a:rPr lang="en-IE" dirty="0">
                <a:solidFill>
                  <a:schemeClr val="tx1">
                    <a:lumMod val="50000"/>
                    <a:lumOff val="50000"/>
                  </a:schemeClr>
                </a:solidFill>
              </a:rPr>
              <a:t> </a:t>
            </a:r>
          </a:p>
          <a:p>
            <a:pPr>
              <a:lnSpc>
                <a:spcPct val="150000"/>
              </a:lnSpc>
            </a:pPr>
            <a:r>
              <a:rPr lang="en-IE" b="1" dirty="0">
                <a:solidFill>
                  <a:schemeClr val="tx1">
                    <a:lumMod val="50000"/>
                    <a:lumOff val="50000"/>
                  </a:schemeClr>
                </a:solidFill>
              </a:rPr>
              <a:t>•</a:t>
            </a:r>
            <a:r>
              <a:rPr lang="en-IE" dirty="0">
                <a:solidFill>
                  <a:schemeClr val="tx1">
                    <a:lumMod val="50000"/>
                    <a:lumOff val="50000"/>
                  </a:schemeClr>
                </a:solidFill>
              </a:rPr>
              <a:t> </a:t>
            </a:r>
            <a:r>
              <a:rPr lang="en-IE" b="1" dirty="0">
                <a:solidFill>
                  <a:schemeClr val="tx1">
                    <a:lumMod val="50000"/>
                    <a:lumOff val="50000"/>
                  </a:schemeClr>
                </a:solidFill>
              </a:rPr>
              <a:t>Film Maker •</a:t>
            </a:r>
            <a:r>
              <a:rPr lang="en-IE" dirty="0">
                <a:solidFill>
                  <a:schemeClr val="tx1">
                    <a:lumMod val="50000"/>
                    <a:lumOff val="50000"/>
                  </a:schemeClr>
                </a:solidFill>
              </a:rPr>
              <a:t> Studio Director </a:t>
            </a:r>
          </a:p>
        </p:txBody>
      </p:sp>
      <p:pic>
        <p:nvPicPr>
          <p:cNvPr id="3" name="Picture 2"/>
          <p:cNvPicPr>
            <a:picLocks noChangeAspect="1"/>
          </p:cNvPicPr>
          <p:nvPr/>
        </p:nvPicPr>
        <p:blipFill>
          <a:blip r:embed="rId3"/>
          <a:stretch>
            <a:fillRect/>
          </a:stretch>
        </p:blipFill>
        <p:spPr>
          <a:xfrm>
            <a:off x="4441370" y="1901820"/>
            <a:ext cx="7750629" cy="3545874"/>
          </a:xfrm>
          <a:prstGeom prst="rect">
            <a:avLst/>
          </a:prstGeom>
        </p:spPr>
      </p:pic>
      <p:sp>
        <p:nvSpPr>
          <p:cNvPr id="12" name="Text Placeholder 2">
            <a:extLst>
              <a:ext uri="{FF2B5EF4-FFF2-40B4-BE49-F238E27FC236}">
                <a16:creationId xmlns:a16="http://schemas.microsoft.com/office/drawing/2014/main" id="{AEEEEBAB-E848-A149-A70F-1882E26A25EB}"/>
              </a:ext>
            </a:extLst>
          </p:cNvPr>
          <p:cNvSpPr txBox="1">
            <a:spLocks/>
          </p:cNvSpPr>
          <p:nvPr/>
        </p:nvSpPr>
        <p:spPr>
          <a:xfrm>
            <a:off x="648000" y="414000"/>
            <a:ext cx="8963346" cy="5334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bg1"/>
                </a:solidFill>
                <a:latin typeface="Helvetica Light" panose="020B04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dirty="0">
                <a:latin typeface="Helvetica" pitchFamily="2" charset="0"/>
                <a:ea typeface="Arial Hebrew Scholar" charset="-79"/>
                <a:cs typeface="Arial Hebrew Scholar" charset="-79"/>
              </a:rPr>
              <a:t>BA </a:t>
            </a:r>
            <a:r>
              <a:rPr lang="en-IE" dirty="0">
                <a:latin typeface="Helvetica" pitchFamily="2" charset="0"/>
                <a:ea typeface="Arial Hebrew Scholar" charset="-79"/>
                <a:cs typeface="Arial Hebrew Scholar" charset="-79"/>
              </a:rPr>
              <a:t>(Hons) CREATIVE DIGITAL MEDIA</a:t>
            </a:r>
          </a:p>
        </p:txBody>
      </p:sp>
    </p:spTree>
    <p:extLst>
      <p:ext uri="{BB962C8B-B14F-4D97-AF65-F5344CB8AC3E}">
        <p14:creationId xmlns:p14="http://schemas.microsoft.com/office/powerpoint/2010/main" val="5244299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88062F2-6769-574C-BD03-B9DBC485E795}"/>
              </a:ext>
            </a:extLst>
          </p:cNvPr>
          <p:cNvSpPr>
            <a:spLocks noGrp="1"/>
          </p:cNvSpPr>
          <p:nvPr>
            <p:ph type="body" sz="quarter" idx="10"/>
          </p:nvPr>
        </p:nvSpPr>
        <p:spPr>
          <a:xfrm>
            <a:off x="648000" y="414000"/>
            <a:ext cx="7494973" cy="533400"/>
          </a:xfrm>
        </p:spPr>
        <p:txBody>
          <a:bodyPr/>
          <a:lstStyle/>
          <a:p>
            <a:r>
              <a:rPr lang="en-IE" b="1" dirty="0">
                <a:latin typeface="Helvetica Light" charset="0"/>
                <a:ea typeface="Helvetica Light" charset="0"/>
                <a:cs typeface="Helvetica Light" charset="0"/>
              </a:rPr>
              <a:t>WELCOME</a:t>
            </a:r>
            <a:r>
              <a:rPr lang="en-IE" dirty="0">
                <a:latin typeface="Helvetica Light" charset="0"/>
                <a:ea typeface="Helvetica Light" charset="0"/>
                <a:cs typeface="Helvetica Light" charset="0"/>
              </a:rPr>
              <a:t> TO OUR CREATIVE COMMUNITY </a:t>
            </a:r>
          </a:p>
        </p:txBody>
      </p:sp>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381676"/>
            <a:ext cx="7960659" cy="4758698"/>
          </a:xfrm>
          <a:prstGeom prst="rect">
            <a:avLst/>
          </a:prstGeom>
        </p:spPr>
      </p:pic>
      <p:sp>
        <p:nvSpPr>
          <p:cNvPr id="10" name="Text Placeholder 3">
            <a:extLst>
              <a:ext uri="{FF2B5EF4-FFF2-40B4-BE49-F238E27FC236}">
                <a16:creationId xmlns:a16="http://schemas.microsoft.com/office/drawing/2014/main" id="{988062F2-6769-574C-BD03-B9DBC485E795}"/>
              </a:ext>
            </a:extLst>
          </p:cNvPr>
          <p:cNvSpPr txBox="1">
            <a:spLocks/>
          </p:cNvSpPr>
          <p:nvPr/>
        </p:nvSpPr>
        <p:spPr>
          <a:xfrm rot="10800000" flipV="1">
            <a:off x="208789" y="5878156"/>
            <a:ext cx="11573436" cy="524435"/>
          </a:xfrm>
          <a:prstGeom prst="rect">
            <a:avLst/>
          </a:prstGeom>
          <a:no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bg1"/>
                </a:solidFill>
                <a:latin typeface="Helvetica Light" panose="020B04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b="1" dirty="0">
                <a:solidFill>
                  <a:schemeClr val="tx1">
                    <a:lumMod val="50000"/>
                    <a:lumOff val="50000"/>
                  </a:schemeClr>
                </a:solidFill>
                <a:latin typeface="Calibri" charset="0"/>
                <a:ea typeface="Calibri" charset="0"/>
                <a:cs typeface="Calibri" charset="0"/>
              </a:rPr>
              <a:t>Art   </a:t>
            </a:r>
            <a:r>
              <a:rPr lang="en-US" sz="2400" b="1" dirty="0">
                <a:solidFill>
                  <a:schemeClr val="tx1"/>
                </a:solidFill>
                <a:latin typeface="Calibri" charset="0"/>
                <a:ea typeface="Calibri" charset="0"/>
                <a:cs typeface="Calibri" charset="0"/>
              </a:rPr>
              <a:t>.</a:t>
            </a:r>
            <a:r>
              <a:rPr lang="en-US" sz="2400" b="1" dirty="0">
                <a:solidFill>
                  <a:schemeClr val="tx1">
                    <a:lumMod val="50000"/>
                    <a:lumOff val="50000"/>
                  </a:schemeClr>
                </a:solidFill>
                <a:latin typeface="Calibri" charset="0"/>
                <a:ea typeface="Calibri" charset="0"/>
                <a:cs typeface="Calibri" charset="0"/>
              </a:rPr>
              <a:t>   Design   </a:t>
            </a:r>
            <a:r>
              <a:rPr lang="en-US" sz="2400" b="1" dirty="0">
                <a:solidFill>
                  <a:schemeClr val="tx1"/>
                </a:solidFill>
                <a:latin typeface="Calibri" charset="0"/>
                <a:ea typeface="Calibri" charset="0"/>
                <a:cs typeface="Calibri" charset="0"/>
              </a:rPr>
              <a:t>.</a:t>
            </a:r>
            <a:r>
              <a:rPr lang="en-US" sz="2400" b="1" dirty="0">
                <a:solidFill>
                  <a:schemeClr val="tx1">
                    <a:lumMod val="50000"/>
                    <a:lumOff val="50000"/>
                  </a:schemeClr>
                </a:solidFill>
                <a:latin typeface="Calibri" charset="0"/>
                <a:ea typeface="Calibri" charset="0"/>
                <a:cs typeface="Calibri" charset="0"/>
              </a:rPr>
              <a:t>   Technology   </a:t>
            </a:r>
            <a:r>
              <a:rPr lang="en-US" sz="2400" b="1" dirty="0">
                <a:solidFill>
                  <a:schemeClr val="tx1"/>
                </a:solidFill>
                <a:latin typeface="Calibri" charset="0"/>
                <a:ea typeface="Calibri" charset="0"/>
                <a:cs typeface="Calibri" charset="0"/>
              </a:rPr>
              <a:t>.</a:t>
            </a:r>
            <a:r>
              <a:rPr lang="en-US" sz="2400" b="1" dirty="0">
                <a:solidFill>
                  <a:schemeClr val="tx1">
                    <a:lumMod val="50000"/>
                    <a:lumOff val="50000"/>
                  </a:schemeClr>
                </a:solidFill>
                <a:latin typeface="Calibri" charset="0"/>
                <a:ea typeface="Calibri" charset="0"/>
                <a:cs typeface="Calibri" charset="0"/>
              </a:rPr>
              <a:t>   Culture   </a:t>
            </a:r>
            <a:r>
              <a:rPr lang="en-US" sz="2400" b="1" dirty="0">
                <a:solidFill>
                  <a:schemeClr val="tx1"/>
                </a:solidFill>
                <a:latin typeface="Calibri" charset="0"/>
                <a:ea typeface="Calibri" charset="0"/>
                <a:cs typeface="Calibri" charset="0"/>
              </a:rPr>
              <a:t>.</a:t>
            </a:r>
            <a:r>
              <a:rPr lang="en-US" sz="2400" b="1" dirty="0">
                <a:solidFill>
                  <a:schemeClr val="tx1">
                    <a:lumMod val="50000"/>
                    <a:lumOff val="50000"/>
                  </a:schemeClr>
                </a:solidFill>
                <a:latin typeface="Calibri" charset="0"/>
                <a:ea typeface="Calibri" charset="0"/>
                <a:cs typeface="Calibri" charset="0"/>
              </a:rPr>
              <a:t>   Arts in Health   </a:t>
            </a:r>
            <a:r>
              <a:rPr lang="en-US" sz="2400" b="1" dirty="0">
                <a:solidFill>
                  <a:schemeClr val="tx1"/>
                </a:solidFill>
                <a:latin typeface="Calibri" charset="0"/>
                <a:ea typeface="Calibri" charset="0"/>
                <a:cs typeface="Calibri" charset="0"/>
              </a:rPr>
              <a:t>.</a:t>
            </a:r>
            <a:r>
              <a:rPr lang="en-US" sz="2400" b="1" dirty="0">
                <a:solidFill>
                  <a:schemeClr val="tx1">
                    <a:lumMod val="50000"/>
                    <a:lumOff val="50000"/>
                  </a:schemeClr>
                </a:solidFill>
                <a:latin typeface="Calibri" charset="0"/>
                <a:ea typeface="Calibri" charset="0"/>
                <a:cs typeface="Calibri" charset="0"/>
              </a:rPr>
              <a:t>   Arts in Education   </a:t>
            </a:r>
            <a:r>
              <a:rPr lang="en-US" sz="2400" b="1" dirty="0">
                <a:solidFill>
                  <a:schemeClr val="tx1"/>
                </a:solidFill>
                <a:latin typeface="Calibri" charset="0"/>
                <a:ea typeface="Calibri" charset="0"/>
                <a:cs typeface="Calibri" charset="0"/>
              </a:rPr>
              <a:t>.</a:t>
            </a:r>
            <a:r>
              <a:rPr lang="en-US" sz="2400" b="1" dirty="0">
                <a:solidFill>
                  <a:schemeClr val="tx1">
                    <a:lumMod val="50000"/>
                    <a:lumOff val="50000"/>
                  </a:schemeClr>
                </a:solidFill>
                <a:latin typeface="Calibri" charset="0"/>
                <a:ea typeface="Calibri" charset="0"/>
                <a:cs typeface="Calibri" charset="0"/>
              </a:rPr>
              <a:t>   Media</a:t>
            </a:r>
            <a:r>
              <a:rPr lang="en-US" sz="2400" dirty="0">
                <a:solidFill>
                  <a:schemeClr val="tx1">
                    <a:lumMod val="50000"/>
                    <a:lumOff val="50000"/>
                  </a:schemeClr>
                </a:solidFill>
                <a:latin typeface="Calibri" charset="0"/>
                <a:ea typeface="Calibri" charset="0"/>
                <a:cs typeface="Calibri" charset="0"/>
              </a:rPr>
              <a:t> </a:t>
            </a:r>
            <a:endParaRPr lang="en-IE" sz="2400" dirty="0">
              <a:solidFill>
                <a:schemeClr val="tx1">
                  <a:lumMod val="50000"/>
                  <a:lumOff val="50000"/>
                </a:schemeClr>
              </a:solidFill>
              <a:latin typeface="Calibri" charset="0"/>
              <a:ea typeface="Calibri" charset="0"/>
              <a:cs typeface="Calibri" charset="0"/>
            </a:endParaRP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37217" y="2256637"/>
            <a:ext cx="5091770" cy="2554849"/>
          </a:xfrm>
          <a:prstGeom prst="rect">
            <a:avLst/>
          </a:prstGeom>
        </p:spPr>
      </p:pic>
    </p:spTree>
    <p:extLst>
      <p:ext uri="{BB962C8B-B14F-4D97-AF65-F5344CB8AC3E}">
        <p14:creationId xmlns:p14="http://schemas.microsoft.com/office/powerpoint/2010/main" val="1948327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FD3C042-600C-0645-AC94-71863216C2DE}"/>
              </a:ext>
            </a:extLst>
          </p:cNvPr>
          <p:cNvSpPr>
            <a:spLocks noGrp="1"/>
          </p:cNvSpPr>
          <p:nvPr>
            <p:ph idx="1"/>
          </p:nvPr>
        </p:nvSpPr>
        <p:spPr>
          <a:xfrm>
            <a:off x="450937" y="1903956"/>
            <a:ext cx="3396027" cy="3635453"/>
          </a:xfrm>
        </p:spPr>
        <p:txBody>
          <a:bodyPr>
            <a:normAutofit fontScale="25000" lnSpcReduction="20000"/>
          </a:bodyPr>
          <a:lstStyle/>
          <a:p>
            <a:r>
              <a:rPr lang="en-IE" sz="11200" b="1" dirty="0">
                <a:latin typeface="Calibri" charset="0"/>
                <a:ea typeface="Calibri" charset="0"/>
                <a:cs typeface="Calibri" charset="0"/>
              </a:rPr>
              <a:t>GRADUATE </a:t>
            </a:r>
            <a:r>
              <a:rPr lang="en-IE" sz="11200" dirty="0">
                <a:latin typeface="Calibri" charset="0"/>
                <a:ea typeface="Calibri" charset="0"/>
                <a:cs typeface="Calibri" charset="0"/>
              </a:rPr>
              <a:t>Profile</a:t>
            </a:r>
          </a:p>
          <a:p>
            <a:endParaRPr lang="en-IE" sz="7200" b="1" dirty="0">
              <a:solidFill>
                <a:schemeClr val="tx1">
                  <a:lumMod val="50000"/>
                  <a:lumOff val="50000"/>
                </a:schemeClr>
              </a:solidFill>
              <a:latin typeface="Calibri" charset="0"/>
              <a:ea typeface="Calibri" charset="0"/>
              <a:cs typeface="Calibri" charset="0"/>
            </a:endParaRPr>
          </a:p>
          <a:p>
            <a:r>
              <a:rPr lang="en-IE" sz="7200" b="1" dirty="0">
                <a:solidFill>
                  <a:schemeClr val="tx1">
                    <a:lumMod val="50000"/>
                    <a:lumOff val="50000"/>
                  </a:schemeClr>
                </a:solidFill>
                <a:latin typeface="Calibri" charset="0"/>
                <a:ea typeface="Calibri" charset="0"/>
                <a:cs typeface="Calibri" charset="0"/>
              </a:rPr>
              <a:t>Will </a:t>
            </a:r>
            <a:r>
              <a:rPr lang="en-IE" sz="7200" b="1" dirty="0" err="1">
                <a:solidFill>
                  <a:schemeClr val="tx1">
                    <a:lumMod val="50000"/>
                    <a:lumOff val="50000"/>
                  </a:schemeClr>
                </a:solidFill>
                <a:latin typeface="Calibri" charset="0"/>
                <a:ea typeface="Calibri" charset="0"/>
                <a:cs typeface="Calibri" charset="0"/>
              </a:rPr>
              <a:t>Sliney</a:t>
            </a:r>
            <a:endParaRPr lang="en-IE" sz="7200" b="1" dirty="0">
              <a:solidFill>
                <a:schemeClr val="tx1">
                  <a:lumMod val="50000"/>
                  <a:lumOff val="50000"/>
                </a:schemeClr>
              </a:solidFill>
              <a:latin typeface="Calibri" charset="0"/>
              <a:ea typeface="Calibri" charset="0"/>
              <a:cs typeface="Calibri" charset="0"/>
            </a:endParaRPr>
          </a:p>
          <a:p>
            <a:r>
              <a:rPr lang="en-IE" sz="7200" dirty="0">
                <a:solidFill>
                  <a:schemeClr val="tx1">
                    <a:lumMod val="50000"/>
                    <a:lumOff val="50000"/>
                  </a:schemeClr>
                </a:solidFill>
                <a:latin typeface="Calibri" charset="0"/>
                <a:ea typeface="Calibri" charset="0"/>
                <a:cs typeface="Calibri" charset="0"/>
              </a:rPr>
              <a:t>Comic Book Illustrator</a:t>
            </a:r>
          </a:p>
          <a:p>
            <a:endParaRPr lang="en-IE" sz="4400" b="1" dirty="0">
              <a:solidFill>
                <a:schemeClr val="tx1">
                  <a:lumMod val="50000"/>
                  <a:lumOff val="50000"/>
                </a:schemeClr>
              </a:solidFill>
              <a:latin typeface="Calibri" charset="0"/>
              <a:ea typeface="Calibri" charset="0"/>
              <a:cs typeface="Calibri" charset="0"/>
            </a:endParaRPr>
          </a:p>
          <a:p>
            <a:pPr>
              <a:lnSpc>
                <a:spcPct val="120000"/>
              </a:lnSpc>
            </a:pPr>
            <a:r>
              <a:rPr lang="en-IE" sz="7200" dirty="0">
                <a:solidFill>
                  <a:schemeClr val="tx1">
                    <a:lumMod val="50000"/>
                    <a:lumOff val="50000"/>
                  </a:schemeClr>
                </a:solidFill>
                <a:latin typeface="Calibri" charset="0"/>
                <a:ea typeface="Calibri" charset="0"/>
                <a:cs typeface="Calibri" charset="0"/>
              </a:rPr>
              <a:t>Artist for Marvel's Spider-Man 2099, Avengers + X-Men and many more super hero characters.</a:t>
            </a:r>
          </a:p>
          <a:p>
            <a:pPr>
              <a:lnSpc>
                <a:spcPct val="120000"/>
              </a:lnSpc>
            </a:pPr>
            <a:r>
              <a:rPr lang="en-IE" sz="7200" dirty="0">
                <a:solidFill>
                  <a:schemeClr val="tx1">
                    <a:lumMod val="50000"/>
                    <a:lumOff val="50000"/>
                  </a:schemeClr>
                </a:solidFill>
                <a:latin typeface="Calibri" charset="0"/>
                <a:ea typeface="Calibri" charset="0"/>
                <a:cs typeface="Calibri" charset="0"/>
              </a:rPr>
              <a:t>Founder of Cork Creative Space, an open studio of full-time professionals working in the freelance digital Industry.</a:t>
            </a:r>
            <a:endParaRPr lang="en-IE" sz="2400" dirty="0">
              <a:solidFill>
                <a:schemeClr val="tx1">
                  <a:lumMod val="50000"/>
                  <a:lumOff val="50000"/>
                </a:schemeClr>
              </a:solidFill>
              <a:latin typeface="Arial Hebrew Scholar" charset="-79"/>
              <a:ea typeface="Arial Hebrew Scholar" charset="-79"/>
              <a:cs typeface="Arial Hebrew Scholar" charset="-79"/>
            </a:endParaRPr>
          </a:p>
        </p:txBody>
      </p:sp>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762751" y="2403954"/>
            <a:ext cx="5429250" cy="3343275"/>
          </a:xfrm>
          <a:prstGeom prst="rect">
            <a:avLst/>
          </a:prstGeom>
        </p:spPr>
      </p:pic>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762751" y="2403954"/>
            <a:ext cx="2199248" cy="3343275"/>
          </a:xfrm>
          <a:prstGeom prst="rect">
            <a:avLst/>
          </a:prstGeom>
        </p:spPr>
      </p:pic>
      <p:pic>
        <p:nvPicPr>
          <p:cNvPr id="10" name="Picture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246323" y="2270849"/>
            <a:ext cx="2516427" cy="3601882"/>
          </a:xfrm>
          <a:prstGeom prst="rect">
            <a:avLst/>
          </a:prstGeom>
        </p:spPr>
      </p:pic>
      <p:sp>
        <p:nvSpPr>
          <p:cNvPr id="12" name="Text Placeholder 2">
            <a:extLst>
              <a:ext uri="{FF2B5EF4-FFF2-40B4-BE49-F238E27FC236}">
                <a16:creationId xmlns:a16="http://schemas.microsoft.com/office/drawing/2014/main" id="{50073ADC-81A8-FD4B-AEF9-7389BDE4A697}"/>
              </a:ext>
            </a:extLst>
          </p:cNvPr>
          <p:cNvSpPr txBox="1">
            <a:spLocks/>
          </p:cNvSpPr>
          <p:nvPr/>
        </p:nvSpPr>
        <p:spPr>
          <a:xfrm>
            <a:off x="648000" y="414000"/>
            <a:ext cx="8963346" cy="5334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bg1"/>
                </a:solidFill>
                <a:latin typeface="Helvetica Light" panose="020B04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dirty="0">
                <a:latin typeface="Helvetica" pitchFamily="2" charset="0"/>
                <a:ea typeface="Arial Hebrew Scholar" charset="-79"/>
                <a:cs typeface="Arial Hebrew Scholar" charset="-79"/>
              </a:rPr>
              <a:t>BA </a:t>
            </a:r>
            <a:r>
              <a:rPr lang="en-IE" dirty="0">
                <a:latin typeface="Helvetica" pitchFamily="2" charset="0"/>
                <a:ea typeface="Arial Hebrew Scholar" charset="-79"/>
                <a:cs typeface="Arial Hebrew Scholar" charset="-79"/>
              </a:rPr>
              <a:t>(Hons) CREATIVE DIGITAL MEDIA</a:t>
            </a:r>
          </a:p>
        </p:txBody>
      </p:sp>
    </p:spTree>
    <p:extLst>
      <p:ext uri="{BB962C8B-B14F-4D97-AF65-F5344CB8AC3E}">
        <p14:creationId xmlns:p14="http://schemas.microsoft.com/office/powerpoint/2010/main" val="12084424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FD3C042-600C-0645-AC94-71863216C2DE}"/>
              </a:ext>
            </a:extLst>
          </p:cNvPr>
          <p:cNvSpPr>
            <a:spLocks noGrp="1"/>
          </p:cNvSpPr>
          <p:nvPr>
            <p:ph idx="1"/>
          </p:nvPr>
        </p:nvSpPr>
        <p:spPr>
          <a:xfrm>
            <a:off x="450937" y="1903956"/>
            <a:ext cx="3396027" cy="3834388"/>
          </a:xfrm>
        </p:spPr>
        <p:txBody>
          <a:bodyPr>
            <a:normAutofit fontScale="25000" lnSpcReduction="20000"/>
          </a:bodyPr>
          <a:lstStyle/>
          <a:p>
            <a:r>
              <a:rPr lang="en-IE" sz="11200" b="1" dirty="0">
                <a:latin typeface="Calibri" charset="0"/>
                <a:ea typeface="Calibri" charset="0"/>
                <a:cs typeface="Calibri" charset="0"/>
              </a:rPr>
              <a:t>GRADUATE </a:t>
            </a:r>
            <a:r>
              <a:rPr lang="en-IE" sz="11200" dirty="0">
                <a:latin typeface="Calibri" charset="0"/>
                <a:ea typeface="Calibri" charset="0"/>
                <a:cs typeface="Calibri" charset="0"/>
              </a:rPr>
              <a:t>Profile</a:t>
            </a:r>
          </a:p>
          <a:p>
            <a:endParaRPr lang="en-IE" sz="7200" b="1" dirty="0">
              <a:solidFill>
                <a:schemeClr val="tx1">
                  <a:lumMod val="50000"/>
                  <a:lumOff val="50000"/>
                </a:schemeClr>
              </a:solidFill>
              <a:latin typeface="Calibri" charset="0"/>
              <a:ea typeface="Calibri" charset="0"/>
              <a:cs typeface="Calibri" charset="0"/>
            </a:endParaRPr>
          </a:p>
          <a:p>
            <a:r>
              <a:rPr lang="en-IE" sz="7200" b="1" dirty="0">
                <a:solidFill>
                  <a:schemeClr val="tx1">
                    <a:lumMod val="50000"/>
                    <a:lumOff val="50000"/>
                  </a:schemeClr>
                </a:solidFill>
                <a:latin typeface="Calibri" charset="0"/>
                <a:ea typeface="Calibri" charset="0"/>
                <a:cs typeface="Calibri" charset="0"/>
              </a:rPr>
              <a:t>Alder Cass</a:t>
            </a:r>
          </a:p>
          <a:p>
            <a:pPr>
              <a:lnSpc>
                <a:spcPct val="120000"/>
              </a:lnSpc>
            </a:pPr>
            <a:r>
              <a:rPr lang="en-IE" sz="7200" dirty="0">
                <a:solidFill>
                  <a:schemeClr val="tx1">
                    <a:lumMod val="50000"/>
                    <a:lumOff val="50000"/>
                  </a:schemeClr>
                </a:solidFill>
                <a:latin typeface="Calibri" charset="0"/>
                <a:ea typeface="Calibri" charset="0"/>
                <a:cs typeface="Calibri" charset="0"/>
              </a:rPr>
              <a:t>Marketing Technology &amp; Development Lead at Teamwork</a:t>
            </a:r>
          </a:p>
          <a:p>
            <a:endParaRPr lang="en-IE" sz="4400" b="1" dirty="0">
              <a:solidFill>
                <a:schemeClr val="tx1">
                  <a:lumMod val="50000"/>
                  <a:lumOff val="50000"/>
                </a:schemeClr>
              </a:solidFill>
              <a:latin typeface="Arial Hebrew Scholar" charset="-79"/>
              <a:ea typeface="Arial Hebrew Scholar" charset="-79"/>
              <a:cs typeface="Arial Hebrew Scholar" charset="-79"/>
            </a:endParaRPr>
          </a:p>
          <a:p>
            <a:pPr>
              <a:lnSpc>
                <a:spcPct val="120000"/>
              </a:lnSpc>
            </a:pPr>
            <a:r>
              <a:rPr lang="en-US" sz="7200" dirty="0">
                <a:solidFill>
                  <a:schemeClr val="tx1">
                    <a:lumMod val="50000"/>
                    <a:lumOff val="50000"/>
                  </a:schemeClr>
                </a:solidFill>
                <a:latin typeface="Calibri" charset="0"/>
                <a:ea typeface="Calibri" charset="0"/>
                <a:cs typeface="Calibri" charset="0"/>
              </a:rPr>
              <a:t>Alder is involved in the front-end development of the company website, as well as any other web development needs such as API integrations, data gathering and reporting. </a:t>
            </a:r>
            <a:endParaRPr lang="en-IE" sz="7200" dirty="0">
              <a:solidFill>
                <a:schemeClr val="tx1">
                  <a:lumMod val="50000"/>
                  <a:lumOff val="50000"/>
                </a:schemeClr>
              </a:solidFill>
              <a:latin typeface="Calibri" charset="0"/>
              <a:ea typeface="Calibri" charset="0"/>
              <a:cs typeface="Calibri" charset="0"/>
            </a:endParaRPr>
          </a:p>
          <a:p>
            <a:pPr marL="285750" indent="-285750">
              <a:buFont typeface="Arial" panose="020B0604020202020204" pitchFamily="34" charset="0"/>
              <a:buChar char="•"/>
            </a:pPr>
            <a:endParaRPr lang="en-IE" sz="6400" dirty="0">
              <a:solidFill>
                <a:schemeClr val="tx1">
                  <a:lumMod val="50000"/>
                  <a:lumOff val="50000"/>
                </a:schemeClr>
              </a:solidFill>
              <a:latin typeface="Calibri" charset="0"/>
              <a:ea typeface="Calibri" charset="0"/>
              <a:cs typeface="Calibri" charset="0"/>
              <a:hlinkClick r:id="rId3"/>
            </a:endParaRPr>
          </a:p>
          <a:p>
            <a:pPr>
              <a:lnSpc>
                <a:spcPct val="100000"/>
              </a:lnSpc>
            </a:pPr>
            <a:endParaRPr lang="en-IE" sz="2400" dirty="0">
              <a:solidFill>
                <a:schemeClr val="tx1">
                  <a:lumMod val="50000"/>
                  <a:lumOff val="50000"/>
                </a:schemeClr>
              </a:solidFill>
              <a:latin typeface="Arial Hebrew Scholar" charset="-79"/>
              <a:ea typeface="Arial Hebrew Scholar" charset="-79"/>
              <a:cs typeface="Arial Hebrew Scholar" charset="-79"/>
            </a:endParaRPr>
          </a:p>
          <a:p>
            <a:pPr>
              <a:lnSpc>
                <a:spcPct val="100000"/>
              </a:lnSpc>
            </a:pPr>
            <a:endParaRPr lang="en-IE" sz="2400" dirty="0">
              <a:solidFill>
                <a:schemeClr val="tx1">
                  <a:lumMod val="50000"/>
                  <a:lumOff val="50000"/>
                </a:schemeClr>
              </a:solidFill>
              <a:latin typeface="Arial Hebrew Scholar" charset="-79"/>
              <a:ea typeface="Arial Hebrew Scholar" charset="-79"/>
              <a:cs typeface="Arial Hebrew Scholar" charset="-79"/>
            </a:endParaRPr>
          </a:p>
          <a:p>
            <a:pPr>
              <a:lnSpc>
                <a:spcPct val="100000"/>
              </a:lnSpc>
            </a:pPr>
            <a:endParaRPr lang="en-IE" sz="2400" dirty="0">
              <a:solidFill>
                <a:schemeClr val="bg1"/>
              </a:solidFill>
              <a:latin typeface="Helvetica Light" panose="020B0403020202020204" pitchFamily="34" charset="0"/>
            </a:endParaRPr>
          </a:p>
        </p:txBody>
      </p:sp>
      <p:pic>
        <p:nvPicPr>
          <p:cNvPr id="4" name="Picture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146115" y="1502168"/>
            <a:ext cx="8045885" cy="4733383"/>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638261" y="2411896"/>
            <a:ext cx="5126345" cy="3156749"/>
          </a:xfrm>
          <a:prstGeom prst="rect">
            <a:avLst/>
          </a:prstGeom>
        </p:spPr>
      </p:pic>
      <p:pic>
        <p:nvPicPr>
          <p:cNvPr id="11" name="Picture 10"/>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558227" y="2313630"/>
            <a:ext cx="4633773" cy="3501591"/>
          </a:xfrm>
          <a:prstGeom prst="rect">
            <a:avLst/>
          </a:prstGeom>
        </p:spPr>
      </p:pic>
      <p:pic>
        <p:nvPicPr>
          <p:cNvPr id="12" name="Picture 11"/>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4339111" y="2411896"/>
            <a:ext cx="1664468" cy="3156749"/>
          </a:xfrm>
          <a:prstGeom prst="rect">
            <a:avLst/>
          </a:prstGeom>
        </p:spPr>
      </p:pic>
      <p:sp>
        <p:nvSpPr>
          <p:cNvPr id="14" name="Text Placeholder 2">
            <a:extLst>
              <a:ext uri="{FF2B5EF4-FFF2-40B4-BE49-F238E27FC236}">
                <a16:creationId xmlns:a16="http://schemas.microsoft.com/office/drawing/2014/main" id="{0C8DD232-88B1-A44D-8931-407964C29D1F}"/>
              </a:ext>
            </a:extLst>
          </p:cNvPr>
          <p:cNvSpPr txBox="1">
            <a:spLocks/>
          </p:cNvSpPr>
          <p:nvPr/>
        </p:nvSpPr>
        <p:spPr>
          <a:xfrm>
            <a:off x="648000" y="414000"/>
            <a:ext cx="8963346" cy="5334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bg1"/>
                </a:solidFill>
                <a:latin typeface="Helvetica Light" panose="020B04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dirty="0">
                <a:latin typeface="Helvetica" pitchFamily="2" charset="0"/>
                <a:ea typeface="Arial Hebrew Scholar" charset="-79"/>
                <a:cs typeface="Arial Hebrew Scholar" charset="-79"/>
              </a:rPr>
              <a:t>BA </a:t>
            </a:r>
            <a:r>
              <a:rPr lang="en-IE" dirty="0">
                <a:latin typeface="Helvetica" pitchFamily="2" charset="0"/>
                <a:ea typeface="Arial Hebrew Scholar" charset="-79"/>
                <a:cs typeface="Arial Hebrew Scholar" charset="-79"/>
              </a:rPr>
              <a:t>(Hons) CREATIVE DIGITAL MEDIA</a:t>
            </a:r>
          </a:p>
        </p:txBody>
      </p:sp>
    </p:spTree>
    <p:extLst>
      <p:ext uri="{BB962C8B-B14F-4D97-AF65-F5344CB8AC3E}">
        <p14:creationId xmlns:p14="http://schemas.microsoft.com/office/powerpoint/2010/main" val="11500897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5EA2444-34D0-BA47-A6ED-722E7A5802B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1362636"/>
            <a:ext cx="12192000" cy="5056094"/>
          </a:xfrm>
          <a:prstGeom prst="rect">
            <a:avLst/>
          </a:prstGeom>
        </p:spPr>
      </p:pic>
      <p:pic>
        <p:nvPicPr>
          <p:cNvPr id="5" name="Picture 4" descr="https://crawford.cit.ie/contentFiles/contentBlocks/textAndShortcuts/CITvisualcommsslideshowpreview.jpe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362635"/>
            <a:ext cx="12192000" cy="505609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D8035F09-EF68-7F4A-96E9-D6A5B7C7329E}"/>
              </a:ext>
            </a:extLst>
          </p:cNvPr>
          <p:cNvSpPr/>
          <p:nvPr/>
        </p:nvSpPr>
        <p:spPr>
          <a:xfrm>
            <a:off x="0" y="1362635"/>
            <a:ext cx="4356100" cy="5056094"/>
          </a:xfrm>
          <a:prstGeom prst="rect">
            <a:avLst/>
          </a:prstGeom>
          <a:gradFill>
            <a:gsLst>
              <a:gs pos="52000">
                <a:schemeClr val="tx1">
                  <a:alpha val="26000"/>
                </a:schemeClr>
              </a:gs>
              <a:gs pos="100000">
                <a:schemeClr val="tx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extBox 8">
            <a:extLst>
              <a:ext uri="{FF2B5EF4-FFF2-40B4-BE49-F238E27FC236}">
                <a16:creationId xmlns:a16="http://schemas.microsoft.com/office/drawing/2014/main" id="{CD1D31D8-A7C7-574D-BF90-E206A061C9B7}"/>
              </a:ext>
            </a:extLst>
          </p:cNvPr>
          <p:cNvSpPr txBox="1"/>
          <p:nvPr/>
        </p:nvSpPr>
        <p:spPr>
          <a:xfrm>
            <a:off x="827998" y="2459521"/>
            <a:ext cx="3080612" cy="2862322"/>
          </a:xfrm>
          <a:prstGeom prst="rect">
            <a:avLst/>
          </a:prstGeom>
          <a:noFill/>
        </p:spPr>
        <p:txBody>
          <a:bodyPr wrap="square" rtlCol="0">
            <a:spAutoFit/>
          </a:bodyPr>
          <a:lstStyle/>
          <a:p>
            <a:r>
              <a:rPr lang="en-US" b="1" dirty="0">
                <a:solidFill>
                  <a:schemeClr val="bg1"/>
                </a:solidFill>
              </a:rPr>
              <a:t>Visual Communications</a:t>
            </a:r>
            <a:r>
              <a:rPr lang="en-US" dirty="0">
                <a:solidFill>
                  <a:schemeClr val="bg1"/>
                </a:solidFill>
              </a:rPr>
              <a:t> encourages you to think creatively and produce new design ideas and concepts. From pitching a design brief to a client to producing design, layout for interface or print content, you will go on a journey to understand who you are as a designer.</a:t>
            </a:r>
            <a:endParaRPr lang="en-IE" dirty="0">
              <a:solidFill>
                <a:schemeClr val="bg1"/>
              </a:solidFill>
              <a:latin typeface="Calibri" charset="0"/>
              <a:ea typeface="Calibri" charset="0"/>
              <a:cs typeface="Calibri" charset="0"/>
            </a:endParaRPr>
          </a:p>
        </p:txBody>
      </p:sp>
      <p:sp>
        <p:nvSpPr>
          <p:cNvPr id="4" name="Text Placeholder 3">
            <a:extLst>
              <a:ext uri="{FF2B5EF4-FFF2-40B4-BE49-F238E27FC236}">
                <a16:creationId xmlns:a16="http://schemas.microsoft.com/office/drawing/2014/main" id="{D41E4255-45D9-C34D-971A-4855CC4EA7DB}"/>
              </a:ext>
            </a:extLst>
          </p:cNvPr>
          <p:cNvSpPr>
            <a:spLocks noGrp="1"/>
          </p:cNvSpPr>
          <p:nvPr>
            <p:ph type="body" sz="quarter" idx="10"/>
          </p:nvPr>
        </p:nvSpPr>
        <p:spPr/>
        <p:txBody>
          <a:bodyPr/>
          <a:lstStyle/>
          <a:p>
            <a:r>
              <a:rPr lang="en-IE" b="1" dirty="0">
                <a:latin typeface="Helvetica" pitchFamily="2" charset="0"/>
                <a:ea typeface="Arial Hebrew Scholar" charset="-79"/>
                <a:cs typeface="Arial Hebrew Scholar" charset="-79"/>
              </a:rPr>
              <a:t>BA </a:t>
            </a:r>
            <a:r>
              <a:rPr lang="en-IE" dirty="0">
                <a:latin typeface="Helvetica" pitchFamily="2" charset="0"/>
                <a:ea typeface="Arial Hebrew Scholar" charset="-79"/>
                <a:cs typeface="Arial Hebrew Scholar" charset="-79"/>
              </a:rPr>
              <a:t>(Hons) VISUAL COMMUNICATIONS</a:t>
            </a:r>
          </a:p>
          <a:p>
            <a:endParaRPr lang="en-IE" dirty="0">
              <a:latin typeface="Helvetica" pitchFamily="2" charset="0"/>
            </a:endParaRPr>
          </a:p>
        </p:txBody>
      </p:sp>
    </p:spTree>
    <p:extLst>
      <p:ext uri="{BB962C8B-B14F-4D97-AF65-F5344CB8AC3E}">
        <p14:creationId xmlns:p14="http://schemas.microsoft.com/office/powerpoint/2010/main" val="231195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D1D31D8-A7C7-574D-BF90-E206A061C9B7}"/>
              </a:ext>
            </a:extLst>
          </p:cNvPr>
          <p:cNvSpPr txBox="1"/>
          <p:nvPr/>
        </p:nvSpPr>
        <p:spPr>
          <a:xfrm>
            <a:off x="409103" y="1846708"/>
            <a:ext cx="3624359" cy="4112023"/>
          </a:xfrm>
          <a:prstGeom prst="rect">
            <a:avLst/>
          </a:prstGeom>
          <a:noFill/>
        </p:spPr>
        <p:txBody>
          <a:bodyPr wrap="square" rtlCol="0">
            <a:spAutoFit/>
          </a:bodyPr>
          <a:lstStyle/>
          <a:p>
            <a:r>
              <a:rPr lang="en-US" sz="2800" b="1" cap="all" dirty="0"/>
              <a:t>WHAT </a:t>
            </a:r>
            <a:r>
              <a:rPr lang="en-US" sz="2800" cap="all" dirty="0"/>
              <a:t>YOU Do</a:t>
            </a:r>
          </a:p>
          <a:p>
            <a:endParaRPr lang="en-IE" sz="2000" dirty="0">
              <a:solidFill>
                <a:schemeClr val="tx1">
                  <a:lumMod val="50000"/>
                  <a:lumOff val="50000"/>
                </a:schemeClr>
              </a:solidFill>
            </a:endParaRPr>
          </a:p>
          <a:p>
            <a:pPr marL="285750" indent="-285750">
              <a:lnSpc>
                <a:spcPct val="150000"/>
              </a:lnSpc>
              <a:buFont typeface="Arial" charset="0"/>
              <a:buChar char="•"/>
            </a:pPr>
            <a:r>
              <a:rPr lang="en-IE" b="1" dirty="0">
                <a:solidFill>
                  <a:schemeClr val="tx1">
                    <a:lumMod val="50000"/>
                    <a:lumOff val="50000"/>
                  </a:schemeClr>
                </a:solidFill>
              </a:rPr>
              <a:t>Illustration</a:t>
            </a:r>
          </a:p>
          <a:p>
            <a:pPr marL="285750" indent="-285750">
              <a:lnSpc>
                <a:spcPct val="150000"/>
              </a:lnSpc>
              <a:buFont typeface="Arial" charset="0"/>
              <a:buChar char="•"/>
            </a:pPr>
            <a:r>
              <a:rPr lang="en-IE" dirty="0">
                <a:solidFill>
                  <a:schemeClr val="tx1">
                    <a:lumMod val="50000"/>
                    <a:lumOff val="50000"/>
                  </a:schemeClr>
                </a:solidFill>
              </a:rPr>
              <a:t>Photography</a:t>
            </a:r>
          </a:p>
          <a:p>
            <a:pPr marL="285750" indent="-285750">
              <a:lnSpc>
                <a:spcPct val="150000"/>
              </a:lnSpc>
              <a:buFont typeface="Arial" charset="0"/>
              <a:buChar char="•"/>
            </a:pPr>
            <a:r>
              <a:rPr lang="en-IE" b="1" dirty="0">
                <a:solidFill>
                  <a:schemeClr val="tx1">
                    <a:lumMod val="50000"/>
                    <a:lumOff val="50000"/>
                  </a:schemeClr>
                </a:solidFill>
              </a:rPr>
              <a:t>Motion</a:t>
            </a:r>
            <a:r>
              <a:rPr lang="en-IE" dirty="0">
                <a:solidFill>
                  <a:schemeClr val="tx1">
                    <a:lumMod val="50000"/>
                    <a:lumOff val="50000"/>
                  </a:schemeClr>
                </a:solidFill>
              </a:rPr>
              <a:t> graphics</a:t>
            </a:r>
          </a:p>
          <a:p>
            <a:pPr marL="285750" indent="-285750">
              <a:lnSpc>
                <a:spcPct val="150000"/>
              </a:lnSpc>
              <a:buFont typeface="Arial" charset="0"/>
              <a:buChar char="•"/>
            </a:pPr>
            <a:r>
              <a:rPr lang="en-IE" dirty="0">
                <a:solidFill>
                  <a:schemeClr val="tx1">
                    <a:lumMod val="50000"/>
                    <a:lumOff val="50000"/>
                  </a:schemeClr>
                </a:solidFill>
              </a:rPr>
              <a:t>Branding</a:t>
            </a:r>
          </a:p>
          <a:p>
            <a:pPr marL="285750" indent="-285750">
              <a:lnSpc>
                <a:spcPct val="150000"/>
              </a:lnSpc>
              <a:buFont typeface="Arial" charset="0"/>
              <a:buChar char="•"/>
            </a:pPr>
            <a:r>
              <a:rPr lang="en-IE" dirty="0">
                <a:solidFill>
                  <a:schemeClr val="tx1">
                    <a:lumMod val="50000"/>
                    <a:lumOff val="50000"/>
                  </a:schemeClr>
                </a:solidFill>
              </a:rPr>
              <a:t>Layout &amp; artwork for </a:t>
            </a:r>
            <a:r>
              <a:rPr lang="en-IE" b="1" dirty="0">
                <a:solidFill>
                  <a:schemeClr val="tx1">
                    <a:lumMod val="50000"/>
                    <a:lumOff val="50000"/>
                  </a:schemeClr>
                </a:solidFill>
              </a:rPr>
              <a:t>print</a:t>
            </a:r>
          </a:p>
          <a:p>
            <a:pPr marL="285750" indent="-285750">
              <a:lnSpc>
                <a:spcPct val="150000"/>
              </a:lnSpc>
              <a:buFont typeface="Arial" charset="0"/>
              <a:buChar char="•"/>
            </a:pPr>
            <a:r>
              <a:rPr lang="en-IE" b="1" dirty="0">
                <a:solidFill>
                  <a:schemeClr val="tx1">
                    <a:lumMod val="50000"/>
                    <a:lumOff val="50000"/>
                  </a:schemeClr>
                </a:solidFill>
              </a:rPr>
              <a:t>Interface</a:t>
            </a:r>
            <a:r>
              <a:rPr lang="en-IE" dirty="0">
                <a:solidFill>
                  <a:schemeClr val="tx1">
                    <a:lumMod val="50000"/>
                    <a:lumOff val="50000"/>
                  </a:schemeClr>
                </a:solidFill>
              </a:rPr>
              <a:t> design</a:t>
            </a:r>
          </a:p>
          <a:p>
            <a:pPr marL="285750" indent="-285750">
              <a:lnSpc>
                <a:spcPct val="150000"/>
              </a:lnSpc>
              <a:buFont typeface="Arial" charset="0"/>
              <a:buChar char="•"/>
            </a:pPr>
            <a:r>
              <a:rPr lang="en-IE" dirty="0">
                <a:solidFill>
                  <a:schemeClr val="tx1">
                    <a:lumMod val="50000"/>
                    <a:lumOff val="50000"/>
                  </a:schemeClr>
                </a:solidFill>
              </a:rPr>
              <a:t>Typography</a:t>
            </a:r>
          </a:p>
          <a:p>
            <a:pPr marL="285750" indent="-285750">
              <a:lnSpc>
                <a:spcPct val="150000"/>
              </a:lnSpc>
              <a:buFont typeface="Arial" charset="0"/>
              <a:buChar char="•"/>
            </a:pPr>
            <a:r>
              <a:rPr lang="en-IE" b="1" dirty="0">
                <a:solidFill>
                  <a:schemeClr val="tx1">
                    <a:lumMod val="50000"/>
                    <a:lumOff val="50000"/>
                  </a:schemeClr>
                </a:solidFill>
              </a:rPr>
              <a:t>Advertising</a:t>
            </a:r>
            <a:r>
              <a:rPr lang="en-IE" dirty="0">
                <a:solidFill>
                  <a:schemeClr val="tx1">
                    <a:lumMod val="50000"/>
                    <a:lumOff val="50000"/>
                  </a:schemeClr>
                </a:solidFill>
              </a:rPr>
              <a:t> campaigns </a:t>
            </a: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74541" y="1366927"/>
            <a:ext cx="5805695" cy="2577550"/>
          </a:xfrm>
          <a:prstGeom prst="rect">
            <a:avLst/>
          </a:prstGeom>
        </p:spPr>
      </p:pic>
      <p:sp>
        <p:nvSpPr>
          <p:cNvPr id="10" name="Rectangle 9"/>
          <p:cNvSpPr/>
          <p:nvPr/>
        </p:nvSpPr>
        <p:spPr>
          <a:xfrm>
            <a:off x="12192000" y="-215153"/>
            <a:ext cx="2779059" cy="77096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78147" y="3859129"/>
            <a:ext cx="5740309" cy="2506223"/>
          </a:xfrm>
          <a:prstGeom prst="rect">
            <a:avLst/>
          </a:prstGeom>
        </p:spPr>
      </p:pic>
      <p:pic>
        <p:nvPicPr>
          <p:cNvPr id="14" name="Picture 1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249271" y="1366927"/>
            <a:ext cx="4937370" cy="5005321"/>
          </a:xfrm>
          <a:prstGeom prst="rect">
            <a:avLst/>
          </a:prstGeom>
        </p:spPr>
      </p:pic>
      <p:sp>
        <p:nvSpPr>
          <p:cNvPr id="15" name="Rectangle 14"/>
          <p:cNvSpPr/>
          <p:nvPr/>
        </p:nvSpPr>
        <p:spPr>
          <a:xfrm>
            <a:off x="12344400" y="-62753"/>
            <a:ext cx="2779059" cy="77096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3">
            <a:extLst>
              <a:ext uri="{FF2B5EF4-FFF2-40B4-BE49-F238E27FC236}">
                <a16:creationId xmlns:a16="http://schemas.microsoft.com/office/drawing/2014/main" id="{41B647BD-50C4-F94C-8A99-761F1C956243}"/>
              </a:ext>
            </a:extLst>
          </p:cNvPr>
          <p:cNvSpPr>
            <a:spLocks noGrp="1"/>
          </p:cNvSpPr>
          <p:nvPr>
            <p:ph type="body" sz="quarter" idx="10"/>
          </p:nvPr>
        </p:nvSpPr>
        <p:spPr>
          <a:xfrm>
            <a:off x="648000" y="414000"/>
            <a:ext cx="8963346" cy="533400"/>
          </a:xfrm>
        </p:spPr>
        <p:txBody>
          <a:bodyPr/>
          <a:lstStyle/>
          <a:p>
            <a:r>
              <a:rPr lang="en-IE" b="1" dirty="0">
                <a:latin typeface="Helvetica" pitchFamily="2" charset="0"/>
                <a:ea typeface="Arial Hebrew Scholar" charset="-79"/>
                <a:cs typeface="Arial Hebrew Scholar" charset="-79"/>
              </a:rPr>
              <a:t>BA </a:t>
            </a:r>
            <a:r>
              <a:rPr lang="en-IE" dirty="0">
                <a:latin typeface="Helvetica" pitchFamily="2" charset="0"/>
                <a:ea typeface="Arial Hebrew Scholar" charset="-79"/>
                <a:cs typeface="Arial Hebrew Scholar" charset="-79"/>
              </a:rPr>
              <a:t>(Hons) VISUAL COMMUNICATIONS</a:t>
            </a:r>
          </a:p>
          <a:p>
            <a:endParaRPr lang="en-IE" dirty="0">
              <a:latin typeface="Helvetica" pitchFamily="2" charset="0"/>
            </a:endParaRPr>
          </a:p>
        </p:txBody>
      </p:sp>
    </p:spTree>
    <p:extLst>
      <p:ext uri="{BB962C8B-B14F-4D97-AF65-F5344CB8AC3E}">
        <p14:creationId xmlns:p14="http://schemas.microsoft.com/office/powerpoint/2010/main" val="17186902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D1D31D8-A7C7-574D-BF90-E206A061C9B7}"/>
              </a:ext>
            </a:extLst>
          </p:cNvPr>
          <p:cNvSpPr txBox="1"/>
          <p:nvPr/>
        </p:nvSpPr>
        <p:spPr>
          <a:xfrm>
            <a:off x="354893" y="1846708"/>
            <a:ext cx="4086478" cy="3404137"/>
          </a:xfrm>
          <a:prstGeom prst="rect">
            <a:avLst/>
          </a:prstGeom>
          <a:noFill/>
        </p:spPr>
        <p:txBody>
          <a:bodyPr wrap="square" rtlCol="0">
            <a:spAutoFit/>
          </a:bodyPr>
          <a:lstStyle/>
          <a:p>
            <a:r>
              <a:rPr lang="en-US" sz="2800" b="1" cap="all" dirty="0"/>
              <a:t>Career</a:t>
            </a:r>
            <a:r>
              <a:rPr lang="en-US" sz="2800" cap="all" dirty="0"/>
              <a:t> Opportunities</a:t>
            </a:r>
          </a:p>
          <a:p>
            <a:endParaRPr lang="en-US" sz="2800" cap="all" dirty="0"/>
          </a:p>
          <a:p>
            <a:pPr>
              <a:lnSpc>
                <a:spcPct val="150000"/>
              </a:lnSpc>
            </a:pPr>
            <a:r>
              <a:rPr lang="en-US" b="1" dirty="0">
                <a:solidFill>
                  <a:schemeClr val="tx1">
                    <a:lumMod val="50000"/>
                    <a:lumOff val="50000"/>
                  </a:schemeClr>
                </a:solidFill>
              </a:rPr>
              <a:t>•</a:t>
            </a:r>
            <a:r>
              <a:rPr lang="en-US" dirty="0">
                <a:solidFill>
                  <a:schemeClr val="tx1">
                    <a:lumMod val="50000"/>
                    <a:lumOff val="50000"/>
                  </a:schemeClr>
                </a:solidFill>
              </a:rPr>
              <a:t> </a:t>
            </a:r>
            <a:r>
              <a:rPr lang="en-US" b="1" dirty="0">
                <a:solidFill>
                  <a:schemeClr val="tx1">
                    <a:lumMod val="50000"/>
                    <a:lumOff val="50000"/>
                  </a:schemeClr>
                </a:solidFill>
              </a:rPr>
              <a:t>Graphic Design</a:t>
            </a:r>
            <a:r>
              <a:rPr lang="en-US" dirty="0">
                <a:solidFill>
                  <a:schemeClr val="tx1">
                    <a:lumMod val="50000"/>
                    <a:lumOff val="50000"/>
                  </a:schemeClr>
                </a:solidFill>
              </a:rPr>
              <a:t> </a:t>
            </a:r>
            <a:r>
              <a:rPr lang="en-US" b="1" dirty="0">
                <a:solidFill>
                  <a:schemeClr val="tx1">
                    <a:lumMod val="50000"/>
                    <a:lumOff val="50000"/>
                  </a:schemeClr>
                </a:solidFill>
              </a:rPr>
              <a:t>•</a:t>
            </a:r>
            <a:r>
              <a:rPr lang="en-US" dirty="0">
                <a:solidFill>
                  <a:schemeClr val="tx1">
                    <a:lumMod val="50000"/>
                    <a:lumOff val="50000"/>
                  </a:schemeClr>
                </a:solidFill>
              </a:rPr>
              <a:t> Advertising Executive </a:t>
            </a:r>
          </a:p>
          <a:p>
            <a:pPr>
              <a:lnSpc>
                <a:spcPct val="150000"/>
              </a:lnSpc>
            </a:pPr>
            <a:r>
              <a:rPr lang="en-US" b="1" dirty="0">
                <a:solidFill>
                  <a:schemeClr val="tx1">
                    <a:lumMod val="50000"/>
                    <a:lumOff val="50000"/>
                  </a:schemeClr>
                </a:solidFill>
              </a:rPr>
              <a:t>• </a:t>
            </a:r>
            <a:r>
              <a:rPr lang="en-US" dirty="0">
                <a:solidFill>
                  <a:schemeClr val="tx1">
                    <a:lumMod val="50000"/>
                    <a:lumOff val="50000"/>
                  </a:schemeClr>
                </a:solidFill>
              </a:rPr>
              <a:t>Branding Consulting </a:t>
            </a:r>
            <a:r>
              <a:rPr lang="en-US" b="1" dirty="0">
                <a:solidFill>
                  <a:schemeClr val="tx1">
                    <a:lumMod val="50000"/>
                    <a:lumOff val="50000"/>
                  </a:schemeClr>
                </a:solidFill>
              </a:rPr>
              <a:t>•</a:t>
            </a:r>
            <a:r>
              <a:rPr lang="en-US" dirty="0">
                <a:solidFill>
                  <a:schemeClr val="tx1">
                    <a:lumMod val="50000"/>
                    <a:lumOff val="50000"/>
                  </a:schemeClr>
                </a:solidFill>
              </a:rPr>
              <a:t> </a:t>
            </a:r>
            <a:r>
              <a:rPr lang="en-US" b="1" dirty="0">
                <a:solidFill>
                  <a:schemeClr val="tx1">
                    <a:lumMod val="50000"/>
                    <a:lumOff val="50000"/>
                  </a:schemeClr>
                </a:solidFill>
              </a:rPr>
              <a:t>Illustrator</a:t>
            </a:r>
            <a:r>
              <a:rPr lang="en-US" dirty="0">
                <a:solidFill>
                  <a:schemeClr val="tx1">
                    <a:lumMod val="50000"/>
                    <a:lumOff val="50000"/>
                  </a:schemeClr>
                </a:solidFill>
              </a:rPr>
              <a:t> </a:t>
            </a:r>
          </a:p>
          <a:p>
            <a:pPr>
              <a:lnSpc>
                <a:spcPct val="150000"/>
              </a:lnSpc>
            </a:pPr>
            <a:r>
              <a:rPr lang="en-US" b="1" dirty="0">
                <a:solidFill>
                  <a:schemeClr val="tx1">
                    <a:lumMod val="50000"/>
                    <a:lumOff val="50000"/>
                  </a:schemeClr>
                </a:solidFill>
              </a:rPr>
              <a:t>•</a:t>
            </a:r>
            <a:r>
              <a:rPr lang="en-US" dirty="0">
                <a:solidFill>
                  <a:schemeClr val="tx1">
                    <a:lumMod val="50000"/>
                    <a:lumOff val="50000"/>
                  </a:schemeClr>
                </a:solidFill>
              </a:rPr>
              <a:t> Photography </a:t>
            </a:r>
            <a:r>
              <a:rPr lang="en-US" b="1" dirty="0">
                <a:solidFill>
                  <a:schemeClr val="tx1">
                    <a:lumMod val="50000"/>
                    <a:lumOff val="50000"/>
                  </a:schemeClr>
                </a:solidFill>
              </a:rPr>
              <a:t>•</a:t>
            </a:r>
            <a:r>
              <a:rPr lang="en-US" dirty="0">
                <a:solidFill>
                  <a:schemeClr val="tx1">
                    <a:lumMod val="50000"/>
                    <a:lumOff val="50000"/>
                  </a:schemeClr>
                </a:solidFill>
              </a:rPr>
              <a:t> Typographer </a:t>
            </a:r>
          </a:p>
          <a:p>
            <a:pPr>
              <a:lnSpc>
                <a:spcPct val="150000"/>
              </a:lnSpc>
            </a:pPr>
            <a:r>
              <a:rPr lang="en-US" b="1" dirty="0">
                <a:solidFill>
                  <a:schemeClr val="tx1">
                    <a:lumMod val="50000"/>
                    <a:lumOff val="50000"/>
                  </a:schemeClr>
                </a:solidFill>
              </a:rPr>
              <a:t>•</a:t>
            </a:r>
            <a:r>
              <a:rPr lang="en-US" dirty="0">
                <a:solidFill>
                  <a:schemeClr val="tx1">
                    <a:lumMod val="50000"/>
                    <a:lumOff val="50000"/>
                  </a:schemeClr>
                </a:solidFill>
              </a:rPr>
              <a:t> </a:t>
            </a:r>
            <a:r>
              <a:rPr lang="en-US" b="1" dirty="0">
                <a:solidFill>
                  <a:schemeClr val="tx1">
                    <a:lumMod val="50000"/>
                    <a:lumOff val="50000"/>
                  </a:schemeClr>
                </a:solidFill>
              </a:rPr>
              <a:t>Comic Book Artist</a:t>
            </a:r>
            <a:r>
              <a:rPr lang="en-US" dirty="0">
                <a:solidFill>
                  <a:schemeClr val="tx1">
                    <a:lumMod val="50000"/>
                    <a:lumOff val="50000"/>
                  </a:schemeClr>
                </a:solidFill>
              </a:rPr>
              <a:t> </a:t>
            </a:r>
            <a:r>
              <a:rPr lang="en-US" b="1" dirty="0">
                <a:solidFill>
                  <a:schemeClr val="tx1">
                    <a:lumMod val="50000"/>
                    <a:lumOff val="50000"/>
                  </a:schemeClr>
                </a:solidFill>
              </a:rPr>
              <a:t>•</a:t>
            </a:r>
            <a:r>
              <a:rPr lang="en-US" dirty="0">
                <a:solidFill>
                  <a:schemeClr val="tx1">
                    <a:lumMod val="50000"/>
                    <a:lumOff val="50000"/>
                  </a:schemeClr>
                </a:solidFill>
              </a:rPr>
              <a:t> Web Designer </a:t>
            </a:r>
          </a:p>
          <a:p>
            <a:pPr>
              <a:lnSpc>
                <a:spcPct val="150000"/>
              </a:lnSpc>
            </a:pPr>
            <a:r>
              <a:rPr lang="en-US" b="1" dirty="0">
                <a:solidFill>
                  <a:schemeClr val="tx1">
                    <a:lumMod val="50000"/>
                    <a:lumOff val="50000"/>
                  </a:schemeClr>
                </a:solidFill>
              </a:rPr>
              <a:t>•</a:t>
            </a:r>
            <a:r>
              <a:rPr lang="en-US" dirty="0">
                <a:solidFill>
                  <a:schemeClr val="tx1">
                    <a:lumMod val="50000"/>
                    <a:lumOff val="50000"/>
                  </a:schemeClr>
                </a:solidFill>
              </a:rPr>
              <a:t> Creative Director </a:t>
            </a:r>
            <a:r>
              <a:rPr lang="en-US" b="1" dirty="0">
                <a:solidFill>
                  <a:schemeClr val="tx1">
                    <a:lumMod val="50000"/>
                    <a:lumOff val="50000"/>
                  </a:schemeClr>
                </a:solidFill>
              </a:rPr>
              <a:t>•</a:t>
            </a:r>
            <a:r>
              <a:rPr lang="en-US" dirty="0">
                <a:solidFill>
                  <a:schemeClr val="tx1">
                    <a:lumMod val="50000"/>
                    <a:lumOff val="50000"/>
                  </a:schemeClr>
                </a:solidFill>
              </a:rPr>
              <a:t> </a:t>
            </a:r>
            <a:r>
              <a:rPr lang="en-US" b="1" dirty="0">
                <a:solidFill>
                  <a:schemeClr val="tx1">
                    <a:lumMod val="50000"/>
                    <a:lumOff val="50000"/>
                  </a:schemeClr>
                </a:solidFill>
              </a:rPr>
              <a:t>Editorial Design</a:t>
            </a:r>
          </a:p>
          <a:p>
            <a:pPr>
              <a:lnSpc>
                <a:spcPct val="150000"/>
              </a:lnSpc>
            </a:pPr>
            <a:r>
              <a:rPr lang="en-US" b="1" dirty="0">
                <a:solidFill>
                  <a:schemeClr val="tx1">
                    <a:lumMod val="50000"/>
                    <a:lumOff val="50000"/>
                  </a:schemeClr>
                </a:solidFill>
              </a:rPr>
              <a:t>• </a:t>
            </a:r>
            <a:r>
              <a:rPr lang="en-US" dirty="0">
                <a:solidFill>
                  <a:schemeClr val="tx1">
                    <a:lumMod val="50000"/>
                    <a:lumOff val="50000"/>
                  </a:schemeClr>
                </a:solidFill>
              </a:rPr>
              <a:t>Entrepreneur </a:t>
            </a:r>
          </a:p>
        </p:txBody>
      </p:sp>
      <p:pic>
        <p:nvPicPr>
          <p:cNvPr id="2" name="Picture 1"/>
          <p:cNvPicPr>
            <a:picLocks noChangeAspect="1"/>
          </p:cNvPicPr>
          <p:nvPr/>
        </p:nvPicPr>
        <p:blipFill>
          <a:blip r:embed="rId3"/>
          <a:stretch>
            <a:fillRect/>
          </a:stretch>
        </p:blipFill>
        <p:spPr>
          <a:xfrm>
            <a:off x="4625788" y="1901820"/>
            <a:ext cx="7566212" cy="3359165"/>
          </a:xfrm>
          <a:prstGeom prst="rect">
            <a:avLst/>
          </a:prstGeom>
        </p:spPr>
      </p:pic>
      <p:sp>
        <p:nvSpPr>
          <p:cNvPr id="9" name="Text Placeholder 3">
            <a:extLst>
              <a:ext uri="{FF2B5EF4-FFF2-40B4-BE49-F238E27FC236}">
                <a16:creationId xmlns:a16="http://schemas.microsoft.com/office/drawing/2014/main" id="{B2B9B2AB-1B74-8748-B4CE-A7340A2206A2}"/>
              </a:ext>
            </a:extLst>
          </p:cNvPr>
          <p:cNvSpPr>
            <a:spLocks noGrp="1"/>
          </p:cNvSpPr>
          <p:nvPr>
            <p:ph type="body" sz="quarter" idx="10"/>
          </p:nvPr>
        </p:nvSpPr>
        <p:spPr>
          <a:xfrm>
            <a:off x="648000" y="414000"/>
            <a:ext cx="8963346" cy="533400"/>
          </a:xfrm>
        </p:spPr>
        <p:txBody>
          <a:bodyPr/>
          <a:lstStyle/>
          <a:p>
            <a:r>
              <a:rPr lang="en-IE" b="1" dirty="0">
                <a:latin typeface="Helvetica" pitchFamily="2" charset="0"/>
                <a:ea typeface="Arial Hebrew Scholar" charset="-79"/>
                <a:cs typeface="Arial Hebrew Scholar" charset="-79"/>
              </a:rPr>
              <a:t>BA </a:t>
            </a:r>
            <a:r>
              <a:rPr lang="en-IE" dirty="0">
                <a:latin typeface="Helvetica" pitchFamily="2" charset="0"/>
                <a:ea typeface="Arial Hebrew Scholar" charset="-79"/>
                <a:cs typeface="Arial Hebrew Scholar" charset="-79"/>
              </a:rPr>
              <a:t>(Hons) VISUAL COMMUNICATIONS</a:t>
            </a:r>
          </a:p>
          <a:p>
            <a:endParaRPr lang="en-IE" dirty="0">
              <a:latin typeface="Helvetica" pitchFamily="2" charset="0"/>
            </a:endParaRPr>
          </a:p>
        </p:txBody>
      </p:sp>
    </p:spTree>
    <p:extLst>
      <p:ext uri="{BB962C8B-B14F-4D97-AF65-F5344CB8AC3E}">
        <p14:creationId xmlns:p14="http://schemas.microsoft.com/office/powerpoint/2010/main" val="2145830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D1D31D8-A7C7-574D-BF90-E206A061C9B7}"/>
              </a:ext>
            </a:extLst>
          </p:cNvPr>
          <p:cNvSpPr txBox="1"/>
          <p:nvPr/>
        </p:nvSpPr>
        <p:spPr>
          <a:xfrm>
            <a:off x="184412" y="1541466"/>
            <a:ext cx="2961148" cy="3108543"/>
          </a:xfrm>
          <a:prstGeom prst="rect">
            <a:avLst/>
          </a:prstGeom>
          <a:noFill/>
        </p:spPr>
        <p:txBody>
          <a:bodyPr wrap="square" rtlCol="0">
            <a:spAutoFit/>
          </a:bodyPr>
          <a:lstStyle/>
          <a:p>
            <a:r>
              <a:rPr lang="en-IE" sz="2800" b="1" dirty="0">
                <a:latin typeface="Calibri" charset="0"/>
                <a:ea typeface="Calibri" charset="0"/>
                <a:cs typeface="Calibri" charset="0"/>
              </a:rPr>
              <a:t>FINAL</a:t>
            </a:r>
            <a:r>
              <a:rPr lang="en-IE" sz="2800" dirty="0">
                <a:latin typeface="Calibri" charset="0"/>
                <a:ea typeface="Calibri" charset="0"/>
                <a:cs typeface="Calibri" charset="0"/>
              </a:rPr>
              <a:t> </a:t>
            </a:r>
          </a:p>
          <a:p>
            <a:r>
              <a:rPr lang="en-IE" sz="2800" dirty="0">
                <a:latin typeface="Calibri" charset="0"/>
                <a:ea typeface="Calibri" charset="0"/>
                <a:cs typeface="Calibri" charset="0"/>
              </a:rPr>
              <a:t>YEAR PROJECT</a:t>
            </a:r>
          </a:p>
          <a:p>
            <a:endParaRPr lang="en-IE" sz="2000" b="1" dirty="0">
              <a:solidFill>
                <a:schemeClr val="tx1">
                  <a:lumMod val="50000"/>
                  <a:lumOff val="50000"/>
                </a:schemeClr>
              </a:solidFill>
              <a:latin typeface="Calibri" charset="0"/>
              <a:ea typeface="Calibri" charset="0"/>
              <a:cs typeface="Calibri" charset="0"/>
            </a:endParaRPr>
          </a:p>
          <a:p>
            <a:r>
              <a:rPr lang="en-IE" b="1" cap="all" dirty="0"/>
              <a:t>MONIKA </a:t>
            </a:r>
            <a:r>
              <a:rPr lang="en-IE" cap="all" dirty="0"/>
              <a:t>SYZNKIEWICZ</a:t>
            </a:r>
            <a:r>
              <a:rPr lang="en-IE" cap="all" dirty="0">
                <a:latin typeface="Calibri" charset="0"/>
                <a:ea typeface="Calibri" charset="0"/>
                <a:cs typeface="Calibri" charset="0"/>
              </a:rPr>
              <a:t> </a:t>
            </a:r>
          </a:p>
          <a:p>
            <a:r>
              <a:rPr lang="en-IE" dirty="0">
                <a:solidFill>
                  <a:schemeClr val="tx1">
                    <a:lumMod val="50000"/>
                    <a:lumOff val="50000"/>
                  </a:schemeClr>
                </a:solidFill>
                <a:latin typeface="Calibri" charset="0"/>
                <a:ea typeface="Calibri" charset="0"/>
                <a:cs typeface="Calibri" charset="0"/>
              </a:rPr>
              <a:t>Visual Communications</a:t>
            </a:r>
          </a:p>
          <a:p>
            <a:endParaRPr lang="en-IE" dirty="0">
              <a:solidFill>
                <a:schemeClr val="tx1">
                  <a:lumMod val="50000"/>
                  <a:lumOff val="50000"/>
                </a:schemeClr>
              </a:solidFill>
              <a:latin typeface="Calibri" charset="0"/>
              <a:ea typeface="Calibri" charset="0"/>
              <a:cs typeface="Calibri" charset="0"/>
            </a:endParaRPr>
          </a:p>
          <a:p>
            <a:r>
              <a:rPr lang="en-IE" b="1" dirty="0">
                <a:solidFill>
                  <a:schemeClr val="tx1">
                    <a:lumMod val="50000"/>
                    <a:lumOff val="50000"/>
                  </a:schemeClr>
                </a:solidFill>
                <a:latin typeface="Calibri" charset="0"/>
                <a:ea typeface="Calibri" charset="0"/>
                <a:cs typeface="Calibri" charset="0"/>
              </a:rPr>
              <a:t>Project: </a:t>
            </a:r>
            <a:r>
              <a:rPr lang="en-IE" sz="1600" dirty="0">
                <a:solidFill>
                  <a:schemeClr val="tx1">
                    <a:lumMod val="50000"/>
                    <a:lumOff val="50000"/>
                  </a:schemeClr>
                </a:solidFill>
                <a:latin typeface="Calibri" charset="0"/>
                <a:ea typeface="Calibri" charset="0"/>
                <a:cs typeface="Calibri" charset="0"/>
              </a:rPr>
              <a:t>Illustrator with a passion for comics. My project is a graphic novel memoir based on my experiences with cancer.</a:t>
            </a:r>
          </a:p>
        </p:txBody>
      </p:sp>
      <p:sp>
        <p:nvSpPr>
          <p:cNvPr id="9" name="Text Placeholder 3">
            <a:extLst>
              <a:ext uri="{FF2B5EF4-FFF2-40B4-BE49-F238E27FC236}">
                <a16:creationId xmlns:a16="http://schemas.microsoft.com/office/drawing/2014/main" id="{850649DD-44D9-CF4F-80B6-F229343A0F9D}"/>
              </a:ext>
            </a:extLst>
          </p:cNvPr>
          <p:cNvSpPr>
            <a:spLocks noGrp="1"/>
          </p:cNvSpPr>
          <p:nvPr>
            <p:ph type="body" sz="quarter" idx="10"/>
          </p:nvPr>
        </p:nvSpPr>
        <p:spPr>
          <a:xfrm>
            <a:off x="648000" y="414000"/>
            <a:ext cx="8963346" cy="533400"/>
          </a:xfrm>
        </p:spPr>
        <p:txBody>
          <a:bodyPr/>
          <a:lstStyle/>
          <a:p>
            <a:r>
              <a:rPr lang="en-IE" b="1" dirty="0">
                <a:latin typeface="Helvetica" pitchFamily="2" charset="0"/>
                <a:ea typeface="Arial Hebrew Scholar" charset="-79"/>
                <a:cs typeface="Arial Hebrew Scholar" charset="-79"/>
              </a:rPr>
              <a:t>BA </a:t>
            </a:r>
            <a:r>
              <a:rPr lang="en-IE" dirty="0">
                <a:latin typeface="Helvetica" pitchFamily="2" charset="0"/>
                <a:ea typeface="Arial Hebrew Scholar" charset="-79"/>
                <a:cs typeface="Arial Hebrew Scholar" charset="-79"/>
              </a:rPr>
              <a:t>(Hons) VISUAL COMMUNICATIONS</a:t>
            </a:r>
          </a:p>
          <a:p>
            <a:endParaRPr lang="en-IE" dirty="0">
              <a:latin typeface="Helvetica" pitchFamily="2" charset="0"/>
            </a:endParaRPr>
          </a:p>
        </p:txBody>
      </p:sp>
      <p:pic>
        <p:nvPicPr>
          <p:cNvPr id="2" name="Monika Szynkiewicz VC 2018.1000kbps.conv.conv" descr="Monika Szynkiewicz VC 2018.1000kbps.conv.conv">
            <a:hlinkClick r:id="" action="ppaction://media"/>
            <a:extLst>
              <a:ext uri="{FF2B5EF4-FFF2-40B4-BE49-F238E27FC236}">
                <a16:creationId xmlns:a16="http://schemas.microsoft.com/office/drawing/2014/main" id="{939AF7CA-53B1-1F48-819E-E2A8017ABB6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439528" y="1409991"/>
            <a:ext cx="8752472" cy="4924548"/>
          </a:xfrm>
          <a:prstGeom prst="rect">
            <a:avLst/>
          </a:prstGeom>
        </p:spPr>
      </p:pic>
    </p:spTree>
    <p:extLst>
      <p:ext uri="{BB962C8B-B14F-4D97-AF65-F5344CB8AC3E}">
        <p14:creationId xmlns:p14="http://schemas.microsoft.com/office/powerpoint/2010/main" val="1015890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362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FD3C042-600C-0645-AC94-71863216C2DE}"/>
              </a:ext>
            </a:extLst>
          </p:cNvPr>
          <p:cNvSpPr>
            <a:spLocks noGrp="1"/>
          </p:cNvSpPr>
          <p:nvPr>
            <p:ph idx="1"/>
          </p:nvPr>
        </p:nvSpPr>
        <p:spPr>
          <a:xfrm>
            <a:off x="450937" y="1903956"/>
            <a:ext cx="3547322" cy="3635453"/>
          </a:xfrm>
        </p:spPr>
        <p:txBody>
          <a:bodyPr>
            <a:normAutofit fontScale="25000" lnSpcReduction="20000"/>
          </a:bodyPr>
          <a:lstStyle/>
          <a:p>
            <a:r>
              <a:rPr lang="en-IE" sz="11200" b="1" dirty="0">
                <a:latin typeface="Calibri" charset="0"/>
                <a:ea typeface="Calibri" charset="0"/>
                <a:cs typeface="Calibri" charset="0"/>
              </a:rPr>
              <a:t>GRADUATE </a:t>
            </a:r>
            <a:r>
              <a:rPr lang="en-IE" sz="11200" dirty="0">
                <a:latin typeface="Calibri" charset="0"/>
                <a:ea typeface="Calibri" charset="0"/>
                <a:cs typeface="Calibri" charset="0"/>
              </a:rPr>
              <a:t>Profile</a:t>
            </a:r>
            <a:endParaRPr lang="en-IE" sz="7200" b="1" dirty="0">
              <a:solidFill>
                <a:schemeClr val="tx1">
                  <a:lumMod val="50000"/>
                  <a:lumOff val="50000"/>
                </a:schemeClr>
              </a:solidFill>
              <a:latin typeface="Calibri" charset="0"/>
              <a:ea typeface="Calibri" charset="0"/>
              <a:cs typeface="Calibri" charset="0"/>
            </a:endParaRPr>
          </a:p>
          <a:p>
            <a:r>
              <a:rPr lang="en-IE" sz="7200" b="1" dirty="0">
                <a:solidFill>
                  <a:schemeClr val="tx1">
                    <a:lumMod val="50000"/>
                    <a:lumOff val="50000"/>
                  </a:schemeClr>
                </a:solidFill>
                <a:latin typeface="Calibri" charset="0"/>
                <a:ea typeface="Calibri" charset="0"/>
                <a:cs typeface="Calibri" charset="0"/>
              </a:rPr>
              <a:t>Paul Delaney</a:t>
            </a:r>
          </a:p>
          <a:p>
            <a:r>
              <a:rPr lang="en-IE" sz="7200" dirty="0">
                <a:solidFill>
                  <a:schemeClr val="tx1">
                    <a:lumMod val="50000"/>
                    <a:lumOff val="50000"/>
                  </a:schemeClr>
                </a:solidFill>
                <a:latin typeface="Calibri" charset="0"/>
                <a:ea typeface="Calibri" charset="0"/>
                <a:cs typeface="Calibri" charset="0"/>
              </a:rPr>
              <a:t>Creative Director</a:t>
            </a:r>
            <a:endParaRPr lang="en-IE" sz="4400" b="1" dirty="0">
              <a:solidFill>
                <a:schemeClr val="tx1">
                  <a:lumMod val="50000"/>
                  <a:lumOff val="50000"/>
                </a:schemeClr>
              </a:solidFill>
              <a:latin typeface="Calibri" charset="0"/>
              <a:ea typeface="Calibri" charset="0"/>
              <a:cs typeface="Calibri" charset="0"/>
            </a:endParaRPr>
          </a:p>
          <a:p>
            <a:pPr>
              <a:lnSpc>
                <a:spcPct val="120000"/>
              </a:lnSpc>
            </a:pPr>
            <a:r>
              <a:rPr lang="en-IE" sz="6400" dirty="0">
                <a:solidFill>
                  <a:schemeClr val="tx1">
                    <a:lumMod val="50000"/>
                    <a:lumOff val="50000"/>
                  </a:schemeClr>
                </a:solidFill>
                <a:latin typeface="Calibri" charset="0"/>
                <a:ea typeface="Calibri" charset="0"/>
                <a:cs typeface="Calibri" charset="0"/>
              </a:rPr>
              <a:t>Creative Director of a branding Agency establish by Paul called Visible Inc.</a:t>
            </a:r>
          </a:p>
          <a:p>
            <a:pPr>
              <a:lnSpc>
                <a:spcPct val="120000"/>
              </a:lnSpc>
            </a:pPr>
            <a:r>
              <a:rPr lang="en-IE" sz="6400" dirty="0">
                <a:solidFill>
                  <a:schemeClr val="tx1">
                    <a:lumMod val="50000"/>
                    <a:lumOff val="50000"/>
                  </a:schemeClr>
                </a:solidFill>
                <a:latin typeface="Calibri" charset="0"/>
                <a:ea typeface="Calibri" charset="0"/>
                <a:cs typeface="Calibri" charset="0"/>
              </a:rPr>
              <a:t>Paul creates large-scale graphic artworks for corporate office spaces.  He also launched a home furnishing collection in collaboration with </a:t>
            </a:r>
            <a:r>
              <a:rPr lang="en-IE" sz="6400" dirty="0" err="1">
                <a:solidFill>
                  <a:schemeClr val="tx1">
                    <a:lumMod val="50000"/>
                    <a:lumOff val="50000"/>
                  </a:schemeClr>
                </a:solidFill>
                <a:latin typeface="Calibri" charset="0"/>
                <a:ea typeface="Calibri" charset="0"/>
                <a:cs typeface="Calibri" charset="0"/>
              </a:rPr>
              <a:t>Scatterbox</a:t>
            </a:r>
            <a:r>
              <a:rPr lang="en-IE" sz="6400" dirty="0">
                <a:solidFill>
                  <a:schemeClr val="tx1">
                    <a:lumMod val="50000"/>
                    <a:lumOff val="50000"/>
                  </a:schemeClr>
                </a:solidFill>
                <a:latin typeface="Calibri" charset="0"/>
                <a:ea typeface="Calibri" charset="0"/>
                <a:cs typeface="Calibri" charset="0"/>
              </a:rPr>
              <a:t>.</a:t>
            </a:r>
          </a:p>
          <a:p>
            <a:pPr>
              <a:lnSpc>
                <a:spcPct val="120000"/>
              </a:lnSpc>
            </a:pPr>
            <a:r>
              <a:rPr lang="en-IE" sz="6400" dirty="0">
                <a:solidFill>
                  <a:schemeClr val="tx1">
                    <a:lumMod val="50000"/>
                    <a:lumOff val="50000"/>
                  </a:schemeClr>
                </a:solidFill>
                <a:latin typeface="Calibri" charset="0"/>
                <a:ea typeface="Calibri" charset="0"/>
                <a:cs typeface="Calibri" charset="0"/>
              </a:rPr>
              <a:t>His artworks have been exhibited and sold throughout Ireland and the UK.</a:t>
            </a:r>
          </a:p>
          <a:p>
            <a:pPr>
              <a:lnSpc>
                <a:spcPct val="100000"/>
              </a:lnSpc>
            </a:pPr>
            <a:endParaRPr lang="en-IE" sz="2400" dirty="0">
              <a:solidFill>
                <a:schemeClr val="tx1">
                  <a:lumMod val="50000"/>
                  <a:lumOff val="50000"/>
                </a:schemeClr>
              </a:solidFill>
              <a:latin typeface="Arial Hebrew Scholar" charset="-79"/>
              <a:ea typeface="Arial Hebrew Scholar" charset="-79"/>
              <a:cs typeface="Arial Hebrew Scholar" charset="-79"/>
            </a:endParaRPr>
          </a:p>
          <a:p>
            <a:pPr>
              <a:lnSpc>
                <a:spcPct val="100000"/>
              </a:lnSpc>
            </a:pPr>
            <a:endParaRPr lang="en-IE" sz="2400" dirty="0">
              <a:solidFill>
                <a:schemeClr val="tx1">
                  <a:lumMod val="50000"/>
                  <a:lumOff val="50000"/>
                </a:schemeClr>
              </a:solidFill>
              <a:latin typeface="Arial Hebrew Scholar" charset="-79"/>
              <a:ea typeface="Arial Hebrew Scholar" charset="-79"/>
              <a:cs typeface="Arial Hebrew Scholar" charset="-79"/>
            </a:endParaRPr>
          </a:p>
          <a:p>
            <a:pPr>
              <a:lnSpc>
                <a:spcPct val="100000"/>
              </a:lnSpc>
            </a:pPr>
            <a:endParaRPr lang="en-IE" sz="2400" dirty="0">
              <a:solidFill>
                <a:schemeClr val="bg1"/>
              </a:solidFill>
              <a:latin typeface="Helvetica Light" panose="020B0403020202020204" pitchFamily="34" charset="0"/>
            </a:endParaRPr>
          </a:p>
        </p:txBody>
      </p:sp>
      <p:sp>
        <p:nvSpPr>
          <p:cNvPr id="10" name="Text Placeholder 3">
            <a:extLst>
              <a:ext uri="{FF2B5EF4-FFF2-40B4-BE49-F238E27FC236}">
                <a16:creationId xmlns:a16="http://schemas.microsoft.com/office/drawing/2014/main" id="{6C046417-93E6-824E-9B32-B78F81E278F9}"/>
              </a:ext>
            </a:extLst>
          </p:cNvPr>
          <p:cNvSpPr>
            <a:spLocks noGrp="1"/>
          </p:cNvSpPr>
          <p:nvPr>
            <p:ph type="body" sz="quarter" idx="10"/>
          </p:nvPr>
        </p:nvSpPr>
        <p:spPr>
          <a:xfrm>
            <a:off x="648000" y="414000"/>
            <a:ext cx="8963346" cy="533400"/>
          </a:xfrm>
        </p:spPr>
        <p:txBody>
          <a:bodyPr/>
          <a:lstStyle/>
          <a:p>
            <a:r>
              <a:rPr lang="en-IE" b="1" dirty="0">
                <a:latin typeface="Helvetica" pitchFamily="2" charset="0"/>
                <a:ea typeface="Arial Hebrew Scholar" charset="-79"/>
                <a:cs typeface="Arial Hebrew Scholar" charset="-79"/>
              </a:rPr>
              <a:t>BA </a:t>
            </a:r>
            <a:r>
              <a:rPr lang="en-IE" dirty="0">
                <a:latin typeface="Helvetica" pitchFamily="2" charset="0"/>
                <a:ea typeface="Arial Hebrew Scholar" charset="-79"/>
                <a:cs typeface="Arial Hebrew Scholar" charset="-79"/>
              </a:rPr>
              <a:t>(Hons) VISUAL COMMUNICATIONS</a:t>
            </a:r>
          </a:p>
          <a:p>
            <a:endParaRPr lang="en-IE" dirty="0">
              <a:latin typeface="Helvetica" pitchFamily="2" charset="0"/>
            </a:endParaRP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11543" y="2243857"/>
            <a:ext cx="3424721" cy="2851605"/>
          </a:xfrm>
          <a:prstGeom prst="rect">
            <a:avLst/>
          </a:prstGeom>
        </p:spPr>
      </p:pic>
      <p:pic>
        <p:nvPicPr>
          <p:cNvPr id="9" name="Picture 8">
            <a:extLst>
              <a:ext uri="{FF2B5EF4-FFF2-40B4-BE49-F238E27FC236}">
                <a16:creationId xmlns:a16="http://schemas.microsoft.com/office/drawing/2014/main" id="{FF731A70-F1CD-BD49-BFD8-EB8D2EB70F9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59574" y="2243858"/>
            <a:ext cx="4073722" cy="2851605"/>
          </a:xfrm>
          <a:prstGeom prst="rect">
            <a:avLst/>
          </a:prstGeom>
        </p:spPr>
      </p:pic>
    </p:spTree>
    <p:extLst>
      <p:ext uri="{BB962C8B-B14F-4D97-AF65-F5344CB8AC3E}">
        <p14:creationId xmlns:p14="http://schemas.microsoft.com/office/powerpoint/2010/main" val="10918138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FD3C042-600C-0645-AC94-71863216C2DE}"/>
              </a:ext>
            </a:extLst>
          </p:cNvPr>
          <p:cNvSpPr>
            <a:spLocks noGrp="1"/>
          </p:cNvSpPr>
          <p:nvPr>
            <p:ph idx="1"/>
          </p:nvPr>
        </p:nvSpPr>
        <p:spPr>
          <a:xfrm>
            <a:off x="450937" y="1903957"/>
            <a:ext cx="3547322" cy="3403150"/>
          </a:xfrm>
        </p:spPr>
        <p:txBody>
          <a:bodyPr>
            <a:normAutofit fontScale="25000" lnSpcReduction="20000"/>
          </a:bodyPr>
          <a:lstStyle/>
          <a:p>
            <a:r>
              <a:rPr lang="en-IE" sz="11200" b="1" dirty="0">
                <a:latin typeface="Calibri" charset="0"/>
                <a:ea typeface="Calibri" charset="0"/>
                <a:cs typeface="Calibri" charset="0"/>
              </a:rPr>
              <a:t>GRADUATE </a:t>
            </a:r>
            <a:r>
              <a:rPr lang="en-IE" sz="11200" dirty="0">
                <a:latin typeface="Calibri" charset="0"/>
                <a:ea typeface="Calibri" charset="0"/>
                <a:cs typeface="Calibri" charset="0"/>
              </a:rPr>
              <a:t>Profile</a:t>
            </a:r>
            <a:endParaRPr lang="en-IE" sz="7200" b="1" dirty="0">
              <a:solidFill>
                <a:schemeClr val="tx1">
                  <a:lumMod val="50000"/>
                  <a:lumOff val="50000"/>
                </a:schemeClr>
              </a:solidFill>
              <a:latin typeface="Calibri" charset="0"/>
              <a:ea typeface="Calibri" charset="0"/>
              <a:cs typeface="Calibri" charset="0"/>
            </a:endParaRPr>
          </a:p>
          <a:p>
            <a:r>
              <a:rPr lang="en-IE" sz="7200" b="1" dirty="0">
                <a:solidFill>
                  <a:schemeClr val="tx1">
                    <a:lumMod val="50000"/>
                    <a:lumOff val="50000"/>
                  </a:schemeClr>
                </a:solidFill>
                <a:latin typeface="Calibri" charset="0"/>
                <a:ea typeface="Calibri" charset="0"/>
                <a:cs typeface="Calibri" charset="0"/>
              </a:rPr>
              <a:t>Grace Murray</a:t>
            </a:r>
          </a:p>
          <a:p>
            <a:r>
              <a:rPr lang="en-IE" sz="7200" dirty="0">
                <a:solidFill>
                  <a:schemeClr val="tx1">
                    <a:lumMod val="50000"/>
                    <a:lumOff val="50000"/>
                  </a:schemeClr>
                </a:solidFill>
                <a:latin typeface="Calibri" charset="0"/>
                <a:ea typeface="Calibri" charset="0"/>
                <a:cs typeface="Calibri" charset="0"/>
              </a:rPr>
              <a:t>Senior Graphic Designer</a:t>
            </a:r>
            <a:endParaRPr lang="en-IE" sz="4400" b="1" dirty="0">
              <a:solidFill>
                <a:schemeClr val="tx1">
                  <a:lumMod val="50000"/>
                  <a:lumOff val="50000"/>
                </a:schemeClr>
              </a:solidFill>
              <a:latin typeface="Calibri" charset="0"/>
              <a:ea typeface="Calibri" charset="0"/>
              <a:cs typeface="Calibri" charset="0"/>
            </a:endParaRPr>
          </a:p>
          <a:p>
            <a:pPr>
              <a:lnSpc>
                <a:spcPct val="120000"/>
              </a:lnSpc>
            </a:pPr>
            <a:r>
              <a:rPr lang="en-IE" sz="6400" dirty="0">
                <a:solidFill>
                  <a:schemeClr val="tx1">
                    <a:lumMod val="50000"/>
                    <a:lumOff val="50000"/>
                  </a:schemeClr>
                </a:solidFill>
                <a:latin typeface="Calibri" charset="0"/>
                <a:ea typeface="Calibri" charset="0"/>
                <a:cs typeface="Calibri" charset="0"/>
              </a:rPr>
              <a:t>Winner of the Graduate Awards for the Institute of Designers of Ireland in the Illustration Category.</a:t>
            </a:r>
          </a:p>
          <a:p>
            <a:pPr>
              <a:lnSpc>
                <a:spcPct val="120000"/>
              </a:lnSpc>
            </a:pPr>
            <a:r>
              <a:rPr lang="en-IE" sz="6400" dirty="0">
                <a:solidFill>
                  <a:schemeClr val="tx1">
                    <a:lumMod val="50000"/>
                    <a:lumOff val="50000"/>
                  </a:schemeClr>
                </a:solidFill>
                <a:latin typeface="Calibri" charset="0"/>
                <a:ea typeface="Calibri" charset="0"/>
                <a:cs typeface="Calibri" charset="0"/>
              </a:rPr>
              <a:t>Grace now works as an illustrator for </a:t>
            </a:r>
            <a:r>
              <a:rPr lang="en-IE" sz="6400" dirty="0" err="1">
                <a:solidFill>
                  <a:schemeClr val="tx1">
                    <a:lumMod val="50000"/>
                    <a:lumOff val="50000"/>
                  </a:schemeClr>
                </a:solidFill>
                <a:latin typeface="Calibri" charset="0"/>
                <a:ea typeface="Calibri" charset="0"/>
                <a:cs typeface="Calibri" charset="0"/>
              </a:rPr>
              <a:t>Wavebreak</a:t>
            </a:r>
            <a:r>
              <a:rPr lang="en-IE" sz="6400" dirty="0">
                <a:solidFill>
                  <a:schemeClr val="tx1">
                    <a:lumMod val="50000"/>
                    <a:lumOff val="50000"/>
                  </a:schemeClr>
                </a:solidFill>
                <a:latin typeface="Calibri" charset="0"/>
                <a:ea typeface="Calibri" charset="0"/>
                <a:cs typeface="Calibri" charset="0"/>
              </a:rPr>
              <a:t> Media, one of the world’s top producers of stock imagery. The images she creates for this company are now some of the top sellers in the Adobe stock site.</a:t>
            </a:r>
            <a:endParaRPr lang="en-IE" sz="7200" dirty="0">
              <a:solidFill>
                <a:schemeClr val="tx1">
                  <a:lumMod val="50000"/>
                  <a:lumOff val="50000"/>
                </a:schemeClr>
              </a:solidFill>
              <a:latin typeface="Arial Hebrew Scholar" charset="-79"/>
              <a:ea typeface="Arial Hebrew Scholar" charset="-79"/>
              <a:cs typeface="Arial Hebrew Scholar" charset="-79"/>
            </a:endParaRPr>
          </a:p>
        </p:txBody>
      </p:sp>
      <p:pic>
        <p:nvPicPr>
          <p:cNvPr id="11" name="Picture 10"/>
          <p:cNvPicPr>
            <a:picLocks noChangeAspect="1"/>
          </p:cNvPicPr>
          <p:nvPr/>
        </p:nvPicPr>
        <p:blipFill>
          <a:blip r:embed="rId3"/>
          <a:stretch>
            <a:fillRect/>
          </a:stretch>
        </p:blipFill>
        <p:spPr>
          <a:xfrm>
            <a:off x="7998988" y="2725095"/>
            <a:ext cx="4193012" cy="2582012"/>
          </a:xfrm>
          <a:prstGeom prst="rect">
            <a:avLst/>
          </a:prstGeom>
        </p:spPr>
      </p:pic>
      <p:pic>
        <p:nvPicPr>
          <p:cNvPr id="14" name="Picture 1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67201" y="2583763"/>
            <a:ext cx="4003644" cy="2864675"/>
          </a:xfrm>
          <a:prstGeom prst="rect">
            <a:avLst/>
          </a:prstGeom>
        </p:spPr>
      </p:pic>
      <p:sp>
        <p:nvSpPr>
          <p:cNvPr id="9" name="Text Placeholder 3">
            <a:extLst>
              <a:ext uri="{FF2B5EF4-FFF2-40B4-BE49-F238E27FC236}">
                <a16:creationId xmlns:a16="http://schemas.microsoft.com/office/drawing/2014/main" id="{FE43F163-BFA9-6542-A5E0-C57C0CB77F7C}"/>
              </a:ext>
            </a:extLst>
          </p:cNvPr>
          <p:cNvSpPr>
            <a:spLocks noGrp="1"/>
          </p:cNvSpPr>
          <p:nvPr>
            <p:ph type="body" sz="quarter" idx="10"/>
          </p:nvPr>
        </p:nvSpPr>
        <p:spPr>
          <a:xfrm>
            <a:off x="648000" y="414000"/>
            <a:ext cx="8963346" cy="533400"/>
          </a:xfrm>
        </p:spPr>
        <p:txBody>
          <a:bodyPr/>
          <a:lstStyle/>
          <a:p>
            <a:r>
              <a:rPr lang="en-IE" b="1" dirty="0">
                <a:latin typeface="Helvetica" pitchFamily="2" charset="0"/>
                <a:ea typeface="Arial Hebrew Scholar" charset="-79"/>
                <a:cs typeface="Arial Hebrew Scholar" charset="-79"/>
              </a:rPr>
              <a:t>BA </a:t>
            </a:r>
            <a:r>
              <a:rPr lang="en-IE" dirty="0">
                <a:latin typeface="Helvetica" pitchFamily="2" charset="0"/>
                <a:ea typeface="Arial Hebrew Scholar" charset="-79"/>
                <a:cs typeface="Arial Hebrew Scholar" charset="-79"/>
              </a:rPr>
              <a:t>(Hons) VISUAL COMMUNICATIONS</a:t>
            </a:r>
          </a:p>
          <a:p>
            <a:endParaRPr lang="en-IE" dirty="0">
              <a:latin typeface="Helvetica" pitchFamily="2" charset="0"/>
            </a:endParaRPr>
          </a:p>
        </p:txBody>
      </p:sp>
    </p:spTree>
    <p:extLst>
      <p:ext uri="{BB962C8B-B14F-4D97-AF65-F5344CB8AC3E}">
        <p14:creationId xmlns:p14="http://schemas.microsoft.com/office/powerpoint/2010/main" val="7259424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4993B0E-1F7D-D844-859A-CAEF8A0760E0}"/>
              </a:ext>
            </a:extLst>
          </p:cNvPr>
          <p:cNvSpPr>
            <a:spLocks noGrp="1"/>
          </p:cNvSpPr>
          <p:nvPr>
            <p:ph type="body" sz="quarter" idx="10"/>
          </p:nvPr>
        </p:nvSpPr>
        <p:spPr>
          <a:xfrm>
            <a:off x="648000" y="414000"/>
            <a:ext cx="8963346" cy="533400"/>
          </a:xfrm>
        </p:spPr>
        <p:txBody>
          <a:bodyPr/>
          <a:lstStyle/>
          <a:p>
            <a:r>
              <a:rPr lang="en-IE" b="1" dirty="0">
                <a:latin typeface="Helvetica" pitchFamily="2" charset="0"/>
                <a:ea typeface="Arial Hebrew Scholar" charset="-79"/>
                <a:cs typeface="Arial Hebrew Scholar" charset="-79"/>
              </a:rPr>
              <a:t>BA </a:t>
            </a:r>
            <a:r>
              <a:rPr lang="en-IE" dirty="0">
                <a:latin typeface="Helvetica" pitchFamily="2" charset="0"/>
                <a:ea typeface="Arial Hebrew Scholar" charset="-79"/>
                <a:cs typeface="Arial Hebrew Scholar" charset="-79"/>
              </a:rPr>
              <a:t>(Hons) PHOTOGRAPHY WITH NEW MEDIA</a:t>
            </a:r>
          </a:p>
        </p:txBody>
      </p:sp>
      <p:pic>
        <p:nvPicPr>
          <p:cNvPr id="1025" name="Picture 1" descr="https://crawford.cit.ie/contentFiles/contentBlocks/textAndShortcuts/016MHM8540.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356192"/>
            <a:ext cx="12192000" cy="506253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D1D31D8-A7C7-574D-BF90-E206A061C9B7}"/>
              </a:ext>
            </a:extLst>
          </p:cNvPr>
          <p:cNvSpPr txBox="1"/>
          <p:nvPr/>
        </p:nvSpPr>
        <p:spPr>
          <a:xfrm>
            <a:off x="7201903" y="2163686"/>
            <a:ext cx="3071649" cy="2585323"/>
          </a:xfrm>
          <a:prstGeom prst="rect">
            <a:avLst/>
          </a:prstGeom>
          <a:noFill/>
        </p:spPr>
        <p:txBody>
          <a:bodyPr wrap="square" rtlCol="0">
            <a:spAutoFit/>
          </a:bodyPr>
          <a:lstStyle/>
          <a:p>
            <a:r>
              <a:rPr lang="en-US" b="1" dirty="0">
                <a:solidFill>
                  <a:schemeClr val="tx1">
                    <a:lumMod val="50000"/>
                    <a:lumOff val="50000"/>
                  </a:schemeClr>
                </a:solidFill>
              </a:rPr>
              <a:t>Photography with New Media </a:t>
            </a:r>
            <a:r>
              <a:rPr lang="en-US" dirty="0">
                <a:solidFill>
                  <a:schemeClr val="tx1">
                    <a:lumMod val="50000"/>
                    <a:lumOff val="50000"/>
                  </a:schemeClr>
                </a:solidFill>
              </a:rPr>
              <a:t>is an exciting new programme with a distinct professional emphasis. It blends photography, video and new media to prepare students to work creatively and flexibly in a variety of photography, video and media related areas.</a:t>
            </a:r>
            <a:endParaRPr lang="en-IE" dirty="0">
              <a:solidFill>
                <a:schemeClr val="tx1">
                  <a:lumMod val="50000"/>
                  <a:lumOff val="50000"/>
                </a:schemeClr>
              </a:solidFill>
              <a:latin typeface="Calibri" charset="0"/>
              <a:ea typeface="Calibri" charset="0"/>
              <a:cs typeface="Calibri" charset="0"/>
            </a:endParaRPr>
          </a:p>
        </p:txBody>
      </p:sp>
    </p:spTree>
    <p:extLst>
      <p:ext uri="{BB962C8B-B14F-4D97-AF65-F5344CB8AC3E}">
        <p14:creationId xmlns:p14="http://schemas.microsoft.com/office/powerpoint/2010/main" val="839696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D1D31D8-A7C7-574D-BF90-E206A061C9B7}"/>
              </a:ext>
            </a:extLst>
          </p:cNvPr>
          <p:cNvSpPr txBox="1"/>
          <p:nvPr/>
        </p:nvSpPr>
        <p:spPr>
          <a:xfrm>
            <a:off x="1421515" y="2054620"/>
            <a:ext cx="3624359" cy="3170099"/>
          </a:xfrm>
          <a:prstGeom prst="rect">
            <a:avLst/>
          </a:prstGeom>
          <a:noFill/>
        </p:spPr>
        <p:txBody>
          <a:bodyPr wrap="square" rtlCol="0">
            <a:spAutoFit/>
          </a:bodyPr>
          <a:lstStyle/>
          <a:p>
            <a:r>
              <a:rPr lang="en-US" sz="2800" b="1" cap="all" dirty="0"/>
              <a:t>WHAT </a:t>
            </a:r>
            <a:r>
              <a:rPr lang="en-US" sz="2800" cap="all" dirty="0"/>
              <a:t>YOU Do</a:t>
            </a:r>
          </a:p>
          <a:p>
            <a:endParaRPr lang="en-US" sz="2800" cap="all" dirty="0"/>
          </a:p>
          <a:p>
            <a:r>
              <a:rPr lang="en-IE" dirty="0">
                <a:solidFill>
                  <a:schemeClr val="tx1">
                    <a:lumMod val="50000"/>
                    <a:lumOff val="50000"/>
                  </a:schemeClr>
                </a:solidFill>
              </a:rPr>
              <a:t>You will be using the latest and most up-to-date photography, video and media industry software and hardware. You will gain first-hand experience of the realities of the photography profession through an extended professional placement in the third year of the programme.</a:t>
            </a:r>
            <a:endParaRPr lang="en-IE" dirty="0">
              <a:solidFill>
                <a:schemeClr val="tx1">
                  <a:lumMod val="50000"/>
                  <a:lumOff val="50000"/>
                </a:schemeClr>
              </a:solidFill>
              <a:latin typeface="Arial Hebrew Scholar" charset="-79"/>
              <a:ea typeface="Arial Hebrew Scholar" charset="-79"/>
              <a:cs typeface="Arial Hebrew Scholar" charset="-79"/>
            </a:endParaRPr>
          </a:p>
        </p:txBody>
      </p:sp>
      <p:sp>
        <p:nvSpPr>
          <p:cNvPr id="10" name="Rectangle 9"/>
          <p:cNvSpPr/>
          <p:nvPr/>
        </p:nvSpPr>
        <p:spPr>
          <a:xfrm>
            <a:off x="12192000" y="-215153"/>
            <a:ext cx="2779059" cy="77096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12286701" y="0"/>
            <a:ext cx="2779059" cy="77096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82756" y="1362593"/>
            <a:ext cx="5709243" cy="2538644"/>
          </a:xfrm>
          <a:prstGeom prst="rect">
            <a:avLst/>
          </a:prstGeom>
        </p:spPr>
      </p:pic>
      <p:pic>
        <p:nvPicPr>
          <p:cNvPr id="4" name="Picture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82755" y="3852943"/>
            <a:ext cx="5709245" cy="2534730"/>
          </a:xfrm>
          <a:prstGeom prst="rect">
            <a:avLst/>
          </a:prstGeom>
        </p:spPr>
      </p:pic>
      <p:sp>
        <p:nvSpPr>
          <p:cNvPr id="11" name="Text Placeholder 2">
            <a:extLst>
              <a:ext uri="{FF2B5EF4-FFF2-40B4-BE49-F238E27FC236}">
                <a16:creationId xmlns:a16="http://schemas.microsoft.com/office/drawing/2014/main" id="{2CF409E3-FF6F-F641-8193-1128CFA12414}"/>
              </a:ext>
            </a:extLst>
          </p:cNvPr>
          <p:cNvSpPr>
            <a:spLocks noGrp="1"/>
          </p:cNvSpPr>
          <p:nvPr>
            <p:ph type="body" sz="quarter" idx="10"/>
          </p:nvPr>
        </p:nvSpPr>
        <p:spPr>
          <a:xfrm>
            <a:off x="648000" y="414000"/>
            <a:ext cx="8963346" cy="533400"/>
          </a:xfrm>
        </p:spPr>
        <p:txBody>
          <a:bodyPr/>
          <a:lstStyle/>
          <a:p>
            <a:r>
              <a:rPr lang="en-IE" b="1" dirty="0">
                <a:latin typeface="Helvetica" pitchFamily="2" charset="0"/>
                <a:ea typeface="Arial Hebrew Scholar" charset="-79"/>
                <a:cs typeface="Arial Hebrew Scholar" charset="-79"/>
              </a:rPr>
              <a:t>BA </a:t>
            </a:r>
            <a:r>
              <a:rPr lang="en-IE" dirty="0">
                <a:latin typeface="Helvetica" pitchFamily="2" charset="0"/>
                <a:ea typeface="Arial Hebrew Scholar" charset="-79"/>
                <a:cs typeface="Arial Hebrew Scholar" charset="-79"/>
              </a:rPr>
              <a:t>(Hons) PHOTOGRAPHY WITH NEW MEDIA</a:t>
            </a:r>
          </a:p>
        </p:txBody>
      </p:sp>
    </p:spTree>
    <p:extLst>
      <p:ext uri="{BB962C8B-B14F-4D97-AF65-F5344CB8AC3E}">
        <p14:creationId xmlns:p14="http://schemas.microsoft.com/office/powerpoint/2010/main" val="11736554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5664F5D-51D5-A444-AB5C-6C030C4696E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78011" y="1366860"/>
            <a:ext cx="8513989" cy="5004000"/>
          </a:xfrm>
          <a:prstGeom prst="rect">
            <a:avLst/>
          </a:prstGeom>
        </p:spPr>
      </p:pic>
      <p:sp>
        <p:nvSpPr>
          <p:cNvPr id="2" name="Content Placeholder 1">
            <a:extLst>
              <a:ext uri="{FF2B5EF4-FFF2-40B4-BE49-F238E27FC236}">
                <a16:creationId xmlns:a16="http://schemas.microsoft.com/office/drawing/2014/main" id="{8FD3C042-600C-0645-AC94-71863216C2DE}"/>
              </a:ext>
            </a:extLst>
          </p:cNvPr>
          <p:cNvSpPr>
            <a:spLocks noGrp="1"/>
          </p:cNvSpPr>
          <p:nvPr>
            <p:ph idx="1"/>
          </p:nvPr>
        </p:nvSpPr>
        <p:spPr>
          <a:xfrm>
            <a:off x="322729" y="2124635"/>
            <a:ext cx="3173506" cy="3488450"/>
          </a:xfrm>
        </p:spPr>
        <p:txBody>
          <a:bodyPr>
            <a:normAutofit fontScale="77500" lnSpcReduction="20000"/>
          </a:bodyPr>
          <a:lstStyle/>
          <a:p>
            <a:pPr>
              <a:lnSpc>
                <a:spcPct val="100000"/>
              </a:lnSpc>
            </a:pPr>
            <a:r>
              <a:rPr lang="en-US" sz="2600" b="1" dirty="0">
                <a:solidFill>
                  <a:schemeClr val="tx1">
                    <a:lumMod val="65000"/>
                    <a:lumOff val="35000"/>
                  </a:schemeClr>
                </a:solidFill>
                <a:latin typeface="Calibri" charset="0"/>
                <a:ea typeface="Calibri" charset="0"/>
                <a:cs typeface="Calibri" charset="0"/>
              </a:rPr>
              <a:t>Crawford College of Art &amp; Design (CCAD) is a vibrant multi-campus College, which has been providing education in the arts for more than 100 years. </a:t>
            </a:r>
          </a:p>
          <a:p>
            <a:pPr>
              <a:lnSpc>
                <a:spcPct val="100000"/>
              </a:lnSpc>
            </a:pPr>
            <a:endParaRPr lang="en-US" sz="2600" b="1" dirty="0">
              <a:solidFill>
                <a:schemeClr val="tx1">
                  <a:lumMod val="75000"/>
                  <a:lumOff val="25000"/>
                </a:schemeClr>
              </a:solidFill>
              <a:latin typeface="Calibri" charset="0"/>
              <a:ea typeface="Calibri" charset="0"/>
              <a:cs typeface="Calibri" charset="0"/>
            </a:endParaRPr>
          </a:p>
          <a:p>
            <a:pPr>
              <a:lnSpc>
                <a:spcPct val="100000"/>
              </a:lnSpc>
            </a:pPr>
            <a:r>
              <a:rPr lang="en-US" sz="2600" dirty="0">
                <a:solidFill>
                  <a:schemeClr val="tx1">
                    <a:lumMod val="50000"/>
                    <a:lumOff val="50000"/>
                  </a:schemeClr>
                </a:solidFill>
                <a:latin typeface="Calibri" charset="0"/>
                <a:ea typeface="Calibri" charset="0"/>
                <a:cs typeface="Calibri" charset="0"/>
              </a:rPr>
              <a:t>Crawford graduates are among Ireland’s top artists, curators, designers, media practitioners, art therapists and art educators.</a:t>
            </a:r>
            <a:r>
              <a:rPr lang="en-US" sz="2600" b="1" dirty="0">
                <a:latin typeface="Calibri" charset="0"/>
                <a:ea typeface="Calibri" charset="0"/>
                <a:cs typeface="Calibri" charset="0"/>
              </a:rPr>
              <a:t> </a:t>
            </a:r>
          </a:p>
          <a:p>
            <a:pPr>
              <a:lnSpc>
                <a:spcPct val="100000"/>
              </a:lnSpc>
            </a:pPr>
            <a:endParaRPr lang="en-IE" sz="2400" dirty="0">
              <a:solidFill>
                <a:schemeClr val="tx1">
                  <a:lumMod val="50000"/>
                  <a:lumOff val="50000"/>
                </a:schemeClr>
              </a:solidFill>
              <a:latin typeface="Arial Hebrew Scholar" charset="-79"/>
              <a:ea typeface="Arial Hebrew Scholar" charset="-79"/>
              <a:cs typeface="Arial Hebrew Scholar" charset="-79"/>
            </a:endParaRPr>
          </a:p>
          <a:p>
            <a:pPr>
              <a:lnSpc>
                <a:spcPct val="100000"/>
              </a:lnSpc>
            </a:pPr>
            <a:endParaRPr lang="en-IE" sz="2400" dirty="0">
              <a:solidFill>
                <a:schemeClr val="bg1"/>
              </a:solidFill>
              <a:latin typeface="Helvetica Light" panose="020B0403020202020204" pitchFamily="34" charset="0"/>
            </a:endParaRPr>
          </a:p>
        </p:txBody>
      </p:sp>
      <p:sp>
        <p:nvSpPr>
          <p:cNvPr id="8" name="Text Placeholder 2">
            <a:extLst>
              <a:ext uri="{FF2B5EF4-FFF2-40B4-BE49-F238E27FC236}">
                <a16:creationId xmlns:a16="http://schemas.microsoft.com/office/drawing/2014/main" id="{04993B0E-1F7D-D844-859A-CAEF8A0760E0}"/>
              </a:ext>
            </a:extLst>
          </p:cNvPr>
          <p:cNvSpPr txBox="1">
            <a:spLocks/>
          </p:cNvSpPr>
          <p:nvPr/>
        </p:nvSpPr>
        <p:spPr>
          <a:xfrm>
            <a:off x="648000" y="414000"/>
            <a:ext cx="2469773" cy="5334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bg1"/>
                </a:solidFill>
                <a:latin typeface="Helvetica Light" panose="020B04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cap="all" dirty="0"/>
              <a:t>WHO</a:t>
            </a:r>
            <a:r>
              <a:rPr lang="en-US" cap="all" dirty="0"/>
              <a:t> WE ARE</a:t>
            </a:r>
          </a:p>
        </p:txBody>
      </p:sp>
    </p:spTree>
    <p:extLst>
      <p:ext uri="{BB962C8B-B14F-4D97-AF65-F5344CB8AC3E}">
        <p14:creationId xmlns:p14="http://schemas.microsoft.com/office/powerpoint/2010/main" val="3725863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D1D31D8-A7C7-574D-BF90-E206A061C9B7}"/>
              </a:ext>
            </a:extLst>
          </p:cNvPr>
          <p:cNvSpPr txBox="1"/>
          <p:nvPr/>
        </p:nvSpPr>
        <p:spPr>
          <a:xfrm>
            <a:off x="354893" y="1846708"/>
            <a:ext cx="4086478" cy="3412473"/>
          </a:xfrm>
          <a:prstGeom prst="rect">
            <a:avLst/>
          </a:prstGeom>
          <a:noFill/>
        </p:spPr>
        <p:txBody>
          <a:bodyPr wrap="square" rtlCol="0">
            <a:spAutoFit/>
          </a:bodyPr>
          <a:lstStyle/>
          <a:p>
            <a:r>
              <a:rPr lang="en-US" sz="2800" b="1" cap="all" dirty="0"/>
              <a:t>Career</a:t>
            </a:r>
            <a:r>
              <a:rPr lang="en-US" sz="2800" cap="all" dirty="0"/>
              <a:t> Opportunities</a:t>
            </a:r>
          </a:p>
          <a:p>
            <a:endParaRPr lang="en-US" sz="2800" cap="all" dirty="0">
              <a:solidFill>
                <a:schemeClr val="tx1">
                  <a:lumMod val="50000"/>
                  <a:lumOff val="50000"/>
                </a:schemeClr>
              </a:solidFill>
            </a:endParaRPr>
          </a:p>
          <a:p>
            <a:pPr>
              <a:lnSpc>
                <a:spcPct val="150000"/>
              </a:lnSpc>
            </a:pPr>
            <a:r>
              <a:rPr lang="en-US" dirty="0">
                <a:solidFill>
                  <a:schemeClr val="tx1">
                    <a:lumMod val="50000"/>
                    <a:lumOff val="50000"/>
                  </a:schemeClr>
                </a:solidFill>
              </a:rPr>
              <a:t>Commercial Photography </a:t>
            </a:r>
            <a:r>
              <a:rPr lang="en-US" b="1" dirty="0">
                <a:solidFill>
                  <a:schemeClr val="tx1">
                    <a:lumMod val="50000"/>
                    <a:lumOff val="50000"/>
                  </a:schemeClr>
                </a:solidFill>
              </a:rPr>
              <a:t>• Video Production</a:t>
            </a:r>
            <a:r>
              <a:rPr lang="en-US" dirty="0">
                <a:solidFill>
                  <a:schemeClr val="tx1">
                    <a:lumMod val="50000"/>
                    <a:lumOff val="50000"/>
                  </a:schemeClr>
                </a:solidFill>
              </a:rPr>
              <a:t> </a:t>
            </a:r>
            <a:r>
              <a:rPr lang="en-US" b="1" dirty="0">
                <a:solidFill>
                  <a:schemeClr val="tx1">
                    <a:lumMod val="50000"/>
                    <a:lumOff val="50000"/>
                  </a:schemeClr>
                </a:solidFill>
              </a:rPr>
              <a:t>•</a:t>
            </a:r>
            <a:r>
              <a:rPr lang="en-US" dirty="0">
                <a:solidFill>
                  <a:schemeClr val="tx1">
                    <a:lumMod val="50000"/>
                    <a:lumOff val="50000"/>
                  </a:schemeClr>
                </a:solidFill>
              </a:rPr>
              <a:t> Fashion Photography  </a:t>
            </a:r>
          </a:p>
          <a:p>
            <a:pPr>
              <a:lnSpc>
                <a:spcPct val="150000"/>
              </a:lnSpc>
            </a:pPr>
            <a:r>
              <a:rPr lang="en-US" b="1" dirty="0">
                <a:solidFill>
                  <a:schemeClr val="tx1">
                    <a:lumMod val="50000"/>
                    <a:lumOff val="50000"/>
                  </a:schemeClr>
                </a:solidFill>
              </a:rPr>
              <a:t>• Clinical and Forensic Photography </a:t>
            </a:r>
          </a:p>
          <a:p>
            <a:pPr>
              <a:lnSpc>
                <a:spcPct val="150000"/>
              </a:lnSpc>
            </a:pPr>
            <a:r>
              <a:rPr lang="en-US" b="1" dirty="0">
                <a:solidFill>
                  <a:schemeClr val="tx1">
                    <a:lumMod val="50000"/>
                    <a:lumOff val="50000"/>
                  </a:schemeClr>
                </a:solidFill>
              </a:rPr>
              <a:t>• </a:t>
            </a:r>
            <a:r>
              <a:rPr lang="en-US" dirty="0">
                <a:solidFill>
                  <a:schemeClr val="tx1">
                    <a:lumMod val="50000"/>
                    <a:lumOff val="50000"/>
                  </a:schemeClr>
                </a:solidFill>
              </a:rPr>
              <a:t>Videography </a:t>
            </a:r>
            <a:r>
              <a:rPr lang="en-US" b="1" dirty="0">
                <a:solidFill>
                  <a:schemeClr val="tx1">
                    <a:lumMod val="50000"/>
                    <a:lumOff val="50000"/>
                  </a:schemeClr>
                </a:solidFill>
              </a:rPr>
              <a:t>•</a:t>
            </a:r>
            <a:r>
              <a:rPr lang="en-US" dirty="0">
                <a:solidFill>
                  <a:schemeClr val="tx1">
                    <a:lumMod val="50000"/>
                    <a:lumOff val="50000"/>
                  </a:schemeClr>
                </a:solidFill>
              </a:rPr>
              <a:t>  </a:t>
            </a:r>
            <a:r>
              <a:rPr lang="en-US" b="1" dirty="0">
                <a:solidFill>
                  <a:schemeClr val="tx1">
                    <a:lumMod val="50000"/>
                    <a:lumOff val="50000"/>
                  </a:schemeClr>
                </a:solidFill>
              </a:rPr>
              <a:t>Film Making</a:t>
            </a:r>
            <a:r>
              <a:rPr lang="en-US" dirty="0">
                <a:solidFill>
                  <a:schemeClr val="tx1">
                    <a:lumMod val="50000"/>
                    <a:lumOff val="50000"/>
                  </a:schemeClr>
                </a:solidFill>
              </a:rPr>
              <a:t> </a:t>
            </a:r>
            <a:r>
              <a:rPr lang="en-US" b="1" dirty="0">
                <a:solidFill>
                  <a:schemeClr val="tx1">
                    <a:lumMod val="50000"/>
                    <a:lumOff val="50000"/>
                  </a:schemeClr>
                </a:solidFill>
              </a:rPr>
              <a:t>•</a:t>
            </a:r>
            <a:r>
              <a:rPr lang="en-US" dirty="0">
                <a:solidFill>
                  <a:schemeClr val="tx1">
                    <a:lumMod val="50000"/>
                    <a:lumOff val="50000"/>
                  </a:schemeClr>
                </a:solidFill>
              </a:rPr>
              <a:t> Motion Graphics Production </a:t>
            </a:r>
            <a:r>
              <a:rPr lang="en-US" b="1" dirty="0">
                <a:solidFill>
                  <a:schemeClr val="tx1">
                    <a:lumMod val="50000"/>
                    <a:lumOff val="50000"/>
                  </a:schemeClr>
                </a:solidFill>
              </a:rPr>
              <a:t>•</a:t>
            </a:r>
            <a:r>
              <a:rPr lang="en-US" dirty="0">
                <a:solidFill>
                  <a:schemeClr val="tx1">
                    <a:lumMod val="50000"/>
                    <a:lumOff val="50000"/>
                  </a:schemeClr>
                </a:solidFill>
              </a:rPr>
              <a:t> </a:t>
            </a:r>
            <a:r>
              <a:rPr lang="en-US" b="1" dirty="0">
                <a:solidFill>
                  <a:schemeClr val="tx1">
                    <a:lumMod val="50000"/>
                    <a:lumOff val="50000"/>
                  </a:schemeClr>
                </a:solidFill>
              </a:rPr>
              <a:t>Video Post-Production</a:t>
            </a:r>
            <a:r>
              <a:rPr lang="en-US" dirty="0">
                <a:solidFill>
                  <a:schemeClr val="tx1">
                    <a:lumMod val="50000"/>
                    <a:lumOff val="50000"/>
                  </a:schemeClr>
                </a:solidFill>
              </a:rPr>
              <a:t> </a:t>
            </a:r>
            <a:r>
              <a:rPr lang="en-US" b="1" dirty="0">
                <a:solidFill>
                  <a:schemeClr val="tx1">
                    <a:lumMod val="50000"/>
                    <a:lumOff val="50000"/>
                  </a:schemeClr>
                </a:solidFill>
              </a:rPr>
              <a:t>•</a:t>
            </a:r>
            <a:r>
              <a:rPr lang="en-US" dirty="0">
                <a:solidFill>
                  <a:schemeClr val="tx1">
                    <a:lumMod val="50000"/>
                    <a:lumOff val="50000"/>
                  </a:schemeClr>
                </a:solidFill>
              </a:rPr>
              <a:t> Video Technician</a:t>
            </a:r>
            <a:endParaRPr lang="en-IE" dirty="0">
              <a:solidFill>
                <a:schemeClr val="tx1">
                  <a:lumMod val="50000"/>
                  <a:lumOff val="50000"/>
                </a:schemeClr>
              </a:solidFill>
              <a:latin typeface="Arial Hebrew Scholar" charset="-79"/>
              <a:ea typeface="Arial Hebrew Scholar" charset="-79"/>
              <a:cs typeface="Arial Hebrew Scholar" charset="-79"/>
            </a:endParaRPr>
          </a:p>
        </p:txBody>
      </p:sp>
      <p:pic>
        <p:nvPicPr>
          <p:cNvPr id="2" name="Picture 1"/>
          <p:cNvPicPr>
            <a:picLocks noChangeAspect="1"/>
          </p:cNvPicPr>
          <p:nvPr/>
        </p:nvPicPr>
        <p:blipFill>
          <a:blip r:embed="rId3"/>
          <a:stretch>
            <a:fillRect/>
          </a:stretch>
        </p:blipFill>
        <p:spPr>
          <a:xfrm>
            <a:off x="4769224" y="1981632"/>
            <a:ext cx="7422776" cy="3295485"/>
          </a:xfrm>
          <a:prstGeom prst="rect">
            <a:avLst/>
          </a:prstGeom>
        </p:spPr>
      </p:pic>
      <p:sp>
        <p:nvSpPr>
          <p:cNvPr id="9" name="Text Placeholder 2">
            <a:extLst>
              <a:ext uri="{FF2B5EF4-FFF2-40B4-BE49-F238E27FC236}">
                <a16:creationId xmlns:a16="http://schemas.microsoft.com/office/drawing/2014/main" id="{6A91B8B8-CF21-DE4B-8EBC-6AD7222148C2}"/>
              </a:ext>
            </a:extLst>
          </p:cNvPr>
          <p:cNvSpPr>
            <a:spLocks noGrp="1"/>
          </p:cNvSpPr>
          <p:nvPr>
            <p:ph type="body" sz="quarter" idx="10"/>
          </p:nvPr>
        </p:nvSpPr>
        <p:spPr>
          <a:xfrm>
            <a:off x="648000" y="414000"/>
            <a:ext cx="8963346" cy="533400"/>
          </a:xfrm>
        </p:spPr>
        <p:txBody>
          <a:bodyPr/>
          <a:lstStyle/>
          <a:p>
            <a:r>
              <a:rPr lang="en-IE" b="1" dirty="0">
                <a:latin typeface="Helvetica" pitchFamily="2" charset="0"/>
                <a:ea typeface="Arial Hebrew Scholar" charset="-79"/>
                <a:cs typeface="Arial Hebrew Scholar" charset="-79"/>
              </a:rPr>
              <a:t>BA </a:t>
            </a:r>
            <a:r>
              <a:rPr lang="en-IE" dirty="0">
                <a:latin typeface="Helvetica" pitchFamily="2" charset="0"/>
                <a:ea typeface="Arial Hebrew Scholar" charset="-79"/>
                <a:cs typeface="Arial Hebrew Scholar" charset="-79"/>
              </a:rPr>
              <a:t>(Hons) PHOTOGRAPHY WITH NEW MEDIA</a:t>
            </a:r>
          </a:p>
        </p:txBody>
      </p:sp>
    </p:spTree>
    <p:extLst>
      <p:ext uri="{BB962C8B-B14F-4D97-AF65-F5344CB8AC3E}">
        <p14:creationId xmlns:p14="http://schemas.microsoft.com/office/powerpoint/2010/main" val="15165922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FD3C042-600C-0645-AC94-71863216C2DE}"/>
              </a:ext>
            </a:extLst>
          </p:cNvPr>
          <p:cNvSpPr>
            <a:spLocks noGrp="1"/>
          </p:cNvSpPr>
          <p:nvPr>
            <p:ph idx="1"/>
          </p:nvPr>
        </p:nvSpPr>
        <p:spPr>
          <a:xfrm>
            <a:off x="1015710" y="2073273"/>
            <a:ext cx="3739169" cy="3968775"/>
          </a:xfrm>
        </p:spPr>
        <p:txBody>
          <a:bodyPr>
            <a:normAutofit fontScale="25000" lnSpcReduction="20000"/>
          </a:bodyPr>
          <a:lstStyle/>
          <a:p>
            <a:r>
              <a:rPr lang="en-IE" sz="11200" b="1" dirty="0">
                <a:latin typeface="Calibri" charset="0"/>
                <a:ea typeface="Calibri" charset="0"/>
                <a:cs typeface="Calibri" charset="0"/>
              </a:rPr>
              <a:t>STUDENT </a:t>
            </a:r>
            <a:r>
              <a:rPr lang="en-IE" sz="11200" dirty="0">
                <a:latin typeface="Calibri" charset="0"/>
                <a:ea typeface="Calibri" charset="0"/>
                <a:cs typeface="Calibri" charset="0"/>
              </a:rPr>
              <a:t>Profile</a:t>
            </a:r>
            <a:endParaRPr lang="en-IE" sz="7200" b="1" dirty="0">
              <a:solidFill>
                <a:schemeClr val="tx1">
                  <a:lumMod val="50000"/>
                  <a:lumOff val="50000"/>
                </a:schemeClr>
              </a:solidFill>
              <a:latin typeface="Calibri" charset="0"/>
              <a:ea typeface="Calibri" charset="0"/>
              <a:cs typeface="Calibri" charset="0"/>
            </a:endParaRPr>
          </a:p>
          <a:p>
            <a:r>
              <a:rPr lang="en-IE" sz="7200" b="1" dirty="0">
                <a:solidFill>
                  <a:schemeClr val="tx1">
                    <a:lumMod val="50000"/>
                    <a:lumOff val="50000"/>
                  </a:schemeClr>
                </a:solidFill>
                <a:latin typeface="Calibri" charset="0"/>
                <a:ea typeface="Calibri" charset="0"/>
                <a:cs typeface="Calibri" charset="0"/>
              </a:rPr>
              <a:t>Shaun O’Connor</a:t>
            </a:r>
          </a:p>
          <a:p>
            <a:r>
              <a:rPr lang="en-IE" sz="7200" dirty="0">
                <a:solidFill>
                  <a:schemeClr val="tx1">
                    <a:lumMod val="50000"/>
                    <a:lumOff val="50000"/>
                  </a:schemeClr>
                </a:solidFill>
                <a:latin typeface="Calibri" charset="0"/>
                <a:ea typeface="Calibri" charset="0"/>
                <a:cs typeface="Calibri" charset="0"/>
              </a:rPr>
              <a:t>Director / Writer</a:t>
            </a:r>
          </a:p>
          <a:p>
            <a:endParaRPr lang="en-IE" sz="4400" b="1" dirty="0">
              <a:solidFill>
                <a:schemeClr val="tx1">
                  <a:lumMod val="50000"/>
                  <a:lumOff val="50000"/>
                </a:schemeClr>
              </a:solidFill>
              <a:latin typeface="Calibri" charset="0"/>
              <a:ea typeface="Calibri" charset="0"/>
              <a:cs typeface="Calibri" charset="0"/>
            </a:endParaRPr>
          </a:p>
          <a:p>
            <a:pPr>
              <a:lnSpc>
                <a:spcPct val="120000"/>
              </a:lnSpc>
            </a:pPr>
            <a:r>
              <a:rPr lang="en-IE" sz="7200" dirty="0">
                <a:solidFill>
                  <a:schemeClr val="tx1">
                    <a:lumMod val="50000"/>
                    <a:lumOff val="50000"/>
                  </a:schemeClr>
                </a:solidFill>
                <a:latin typeface="Calibri" charset="0"/>
                <a:ea typeface="Calibri" charset="0"/>
                <a:cs typeface="Calibri" charset="0"/>
              </a:rPr>
              <a:t>Shaun is a graduate of the BA in Multimedia (Retitled: Creative Digital Media). Shaun is now the Extern Examiner of the BA (Hons) in Photography with New Media.</a:t>
            </a:r>
          </a:p>
          <a:p>
            <a:pPr>
              <a:lnSpc>
                <a:spcPct val="120000"/>
              </a:lnSpc>
            </a:pPr>
            <a:r>
              <a:rPr lang="en-IE" sz="7200" dirty="0">
                <a:solidFill>
                  <a:schemeClr val="tx1">
                    <a:lumMod val="50000"/>
                    <a:lumOff val="50000"/>
                  </a:schemeClr>
                </a:solidFill>
                <a:latin typeface="Calibri" charset="0"/>
                <a:ea typeface="Calibri" charset="0"/>
                <a:cs typeface="Calibri" charset="0"/>
              </a:rPr>
              <a:t>Shaun is a Director/ Writer of Short Films, Television series, Corporate and Music Video’s. He is also an accomplished Photographer.</a:t>
            </a:r>
          </a:p>
          <a:p>
            <a:pPr marL="285750" indent="-285750">
              <a:buFont typeface="Arial" panose="020B0604020202020204" pitchFamily="34" charset="0"/>
              <a:buChar char="•"/>
            </a:pPr>
            <a:endParaRPr lang="en-IE" sz="6400" dirty="0">
              <a:solidFill>
                <a:schemeClr val="tx1">
                  <a:lumMod val="50000"/>
                  <a:lumOff val="50000"/>
                </a:schemeClr>
              </a:solidFill>
              <a:latin typeface="Calibri" charset="0"/>
              <a:ea typeface="Calibri" charset="0"/>
              <a:cs typeface="Calibri" charset="0"/>
              <a:hlinkClick r:id="rId3"/>
            </a:endParaRPr>
          </a:p>
          <a:p>
            <a:pPr>
              <a:lnSpc>
                <a:spcPct val="100000"/>
              </a:lnSpc>
            </a:pPr>
            <a:endParaRPr lang="en-IE" sz="2400" dirty="0">
              <a:solidFill>
                <a:schemeClr val="tx1">
                  <a:lumMod val="50000"/>
                  <a:lumOff val="50000"/>
                </a:schemeClr>
              </a:solidFill>
              <a:latin typeface="Arial Hebrew Scholar" charset="-79"/>
              <a:ea typeface="Arial Hebrew Scholar" charset="-79"/>
              <a:cs typeface="Arial Hebrew Scholar" charset="-79"/>
            </a:endParaRPr>
          </a:p>
          <a:p>
            <a:pPr>
              <a:lnSpc>
                <a:spcPct val="100000"/>
              </a:lnSpc>
            </a:pPr>
            <a:endParaRPr lang="en-IE" sz="2400" dirty="0">
              <a:solidFill>
                <a:schemeClr val="tx1">
                  <a:lumMod val="50000"/>
                  <a:lumOff val="50000"/>
                </a:schemeClr>
              </a:solidFill>
              <a:latin typeface="Arial Hebrew Scholar" charset="-79"/>
              <a:ea typeface="Arial Hebrew Scholar" charset="-79"/>
              <a:cs typeface="Arial Hebrew Scholar" charset="-79"/>
            </a:endParaRPr>
          </a:p>
          <a:p>
            <a:pPr>
              <a:lnSpc>
                <a:spcPct val="100000"/>
              </a:lnSpc>
            </a:pPr>
            <a:endParaRPr lang="en-IE" sz="2400" dirty="0">
              <a:solidFill>
                <a:schemeClr val="bg1"/>
              </a:solidFill>
              <a:latin typeface="Helvetica Light" panose="020B0403020202020204" pitchFamily="34" charset="0"/>
            </a:endParaRPr>
          </a:p>
        </p:txBody>
      </p:sp>
      <p:pic>
        <p:nvPicPr>
          <p:cNvPr id="7" name="Picture 6" descr="Sean%20talk%202017/Shaun_India_300DPI.jpg"/>
          <p:cNvPicPr/>
          <p:nvPr/>
        </p:nvPicPr>
        <p:blipFill>
          <a:blip r:embed="rId4" cstate="screen">
            <a:extLst>
              <a:ext uri="{28A0092B-C50C-407E-A947-70E740481C1C}">
                <a14:useLocalDpi xmlns:a14="http://schemas.microsoft.com/office/drawing/2010/main"/>
              </a:ext>
            </a:extLst>
          </a:blip>
          <a:srcRect/>
          <a:stretch>
            <a:fillRect/>
          </a:stretch>
        </p:blipFill>
        <p:spPr bwMode="auto">
          <a:xfrm>
            <a:off x="7200900" y="2081692"/>
            <a:ext cx="4991100" cy="3960356"/>
          </a:xfrm>
          <a:prstGeom prst="rect">
            <a:avLst/>
          </a:prstGeom>
          <a:noFill/>
          <a:ln>
            <a:noFill/>
          </a:ln>
        </p:spPr>
      </p:pic>
      <p:pic>
        <p:nvPicPr>
          <p:cNvPr id="8" name="Picture 7" descr="../../../../Shaun-O-Connor-India-6.jpg"/>
          <p:cNvPicPr/>
          <p:nvPr/>
        </p:nvPicPr>
        <p:blipFill>
          <a:blip r:embed="rId5" cstate="screen">
            <a:extLst>
              <a:ext uri="{28A0092B-C50C-407E-A947-70E740481C1C}">
                <a14:useLocalDpi xmlns:a14="http://schemas.microsoft.com/office/drawing/2010/main"/>
              </a:ext>
            </a:extLst>
          </a:blip>
          <a:srcRect/>
          <a:stretch>
            <a:fillRect/>
          </a:stretch>
        </p:blipFill>
        <p:spPr bwMode="auto">
          <a:xfrm>
            <a:off x="5665691" y="2081059"/>
            <a:ext cx="2312895" cy="1648094"/>
          </a:xfrm>
          <a:prstGeom prst="rect">
            <a:avLst/>
          </a:prstGeom>
          <a:noFill/>
          <a:ln>
            <a:noFill/>
          </a:ln>
        </p:spPr>
      </p:pic>
      <p:pic>
        <p:nvPicPr>
          <p:cNvPr id="4" name="Picture 3"/>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665690" y="3729153"/>
            <a:ext cx="2312895" cy="2312895"/>
          </a:xfrm>
          <a:prstGeom prst="rect">
            <a:avLst/>
          </a:prstGeom>
        </p:spPr>
      </p:pic>
      <p:sp>
        <p:nvSpPr>
          <p:cNvPr id="9" name="Text Placeholder 2">
            <a:extLst>
              <a:ext uri="{FF2B5EF4-FFF2-40B4-BE49-F238E27FC236}">
                <a16:creationId xmlns:a16="http://schemas.microsoft.com/office/drawing/2014/main" id="{AF10E613-C9DF-BA44-BE11-90A027A9FA27}"/>
              </a:ext>
            </a:extLst>
          </p:cNvPr>
          <p:cNvSpPr>
            <a:spLocks noGrp="1"/>
          </p:cNvSpPr>
          <p:nvPr>
            <p:ph type="body" sz="quarter" idx="10"/>
          </p:nvPr>
        </p:nvSpPr>
        <p:spPr>
          <a:xfrm>
            <a:off x="648000" y="414000"/>
            <a:ext cx="8963346" cy="533400"/>
          </a:xfrm>
        </p:spPr>
        <p:txBody>
          <a:bodyPr/>
          <a:lstStyle/>
          <a:p>
            <a:r>
              <a:rPr lang="en-IE" b="1" dirty="0">
                <a:latin typeface="Helvetica" pitchFamily="2" charset="0"/>
                <a:ea typeface="Arial Hebrew Scholar" charset="-79"/>
                <a:cs typeface="Arial Hebrew Scholar" charset="-79"/>
              </a:rPr>
              <a:t>BA </a:t>
            </a:r>
            <a:r>
              <a:rPr lang="en-IE" dirty="0">
                <a:latin typeface="Helvetica" pitchFamily="2" charset="0"/>
                <a:ea typeface="Arial Hebrew Scholar" charset="-79"/>
                <a:cs typeface="Arial Hebrew Scholar" charset="-79"/>
              </a:rPr>
              <a:t>(Hons) PHOTOGRAPHY WITH NEW MEDIA</a:t>
            </a:r>
          </a:p>
        </p:txBody>
      </p:sp>
    </p:spTree>
    <p:extLst>
      <p:ext uri="{BB962C8B-B14F-4D97-AF65-F5344CB8AC3E}">
        <p14:creationId xmlns:p14="http://schemas.microsoft.com/office/powerpoint/2010/main" val="9103954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04993B0E-1F7D-D844-859A-CAEF8A0760E0}"/>
              </a:ext>
            </a:extLst>
          </p:cNvPr>
          <p:cNvSpPr>
            <a:spLocks noGrp="1"/>
          </p:cNvSpPr>
          <p:nvPr>
            <p:ph type="body" sz="quarter" idx="10"/>
          </p:nvPr>
        </p:nvSpPr>
        <p:spPr>
          <a:xfrm>
            <a:off x="648000" y="414000"/>
            <a:ext cx="8963346" cy="533400"/>
          </a:xfrm>
        </p:spPr>
        <p:txBody>
          <a:bodyPr/>
          <a:lstStyle/>
          <a:p>
            <a:r>
              <a:rPr lang="en-IE" b="1" dirty="0">
                <a:latin typeface="Helvetica" pitchFamily="2" charset="0"/>
                <a:ea typeface="Arial Hebrew Scholar" charset="-79"/>
                <a:cs typeface="Arial Hebrew Scholar" charset="-79"/>
              </a:rPr>
              <a:t>STUDENT SHOWCASE</a:t>
            </a:r>
            <a:r>
              <a:rPr lang="en-IE" dirty="0">
                <a:latin typeface="Helvetica" pitchFamily="2" charset="0"/>
                <a:ea typeface="Arial Hebrew Scholar" charset="-79"/>
                <a:cs typeface="Arial Hebrew Scholar" charset="-79"/>
              </a:rPr>
              <a:t> MEDIA COMMUNICATIONS</a:t>
            </a: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0877" y="1807996"/>
            <a:ext cx="2951978" cy="3366291"/>
          </a:xfrm>
          <a:prstGeom prst="rect">
            <a:avLst/>
          </a:prstGeom>
        </p:spPr>
      </p:pic>
      <p:sp>
        <p:nvSpPr>
          <p:cNvPr id="2" name="Rectangle 1"/>
          <p:cNvSpPr/>
          <p:nvPr/>
        </p:nvSpPr>
        <p:spPr>
          <a:xfrm>
            <a:off x="498822" y="5679157"/>
            <a:ext cx="1518044" cy="307777"/>
          </a:xfrm>
          <a:prstGeom prst="rect">
            <a:avLst/>
          </a:prstGeom>
        </p:spPr>
        <p:txBody>
          <a:bodyPr wrap="none">
            <a:spAutoFit/>
          </a:bodyPr>
          <a:lstStyle/>
          <a:p>
            <a:r>
              <a:rPr lang="en-IE" sz="1400">
                <a:solidFill>
                  <a:schemeClr val="tx1">
                    <a:lumMod val="50000"/>
                    <a:lumOff val="50000"/>
                  </a:schemeClr>
                </a:solidFill>
                <a:latin typeface="Calibri" charset="0"/>
                <a:ea typeface="Calibri" charset="0"/>
                <a:cs typeface="Calibri" charset="0"/>
                <a:hlinkClick r:id="rId4"/>
              </a:rPr>
              <a:t>Student Showcase</a:t>
            </a:r>
            <a:endParaRPr lang="en-IE" sz="1400">
              <a:solidFill>
                <a:schemeClr val="tx1">
                  <a:lumMod val="50000"/>
                  <a:lumOff val="50000"/>
                </a:schemeClr>
              </a:solidFill>
              <a:latin typeface="Calibri" charset="0"/>
              <a:ea typeface="Calibri" charset="0"/>
              <a:cs typeface="Calibri" charset="0"/>
            </a:endParaRPr>
          </a:p>
        </p:txBody>
      </p:sp>
      <p:pic>
        <p:nvPicPr>
          <p:cNvPr id="3" name="Picture 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483767" y="1897487"/>
            <a:ext cx="2462103" cy="1727792"/>
          </a:xfrm>
          <a:prstGeom prst="rect">
            <a:avLst/>
          </a:prstGeom>
        </p:spPr>
      </p:pic>
      <p:pic>
        <p:nvPicPr>
          <p:cNvPr id="7" name="Picture 6"/>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954958" y="1799431"/>
            <a:ext cx="1590426" cy="4327634"/>
          </a:xfrm>
          <a:prstGeom prst="rect">
            <a:avLst/>
          </a:prstGeom>
        </p:spPr>
      </p:pic>
      <p:pic>
        <p:nvPicPr>
          <p:cNvPr id="8" name="Picture 7"/>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483768" y="3544353"/>
            <a:ext cx="2471190" cy="2570904"/>
          </a:xfrm>
          <a:prstGeom prst="rect">
            <a:avLst/>
          </a:prstGeom>
        </p:spPr>
      </p:pic>
      <p:pic>
        <p:nvPicPr>
          <p:cNvPr id="9" name="Picture 8"/>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7545383" y="1897487"/>
            <a:ext cx="3644397" cy="2432020"/>
          </a:xfrm>
          <a:prstGeom prst="rect">
            <a:avLst/>
          </a:prstGeom>
        </p:spPr>
      </p:pic>
      <p:pic>
        <p:nvPicPr>
          <p:cNvPr id="11" name="Picture 10"/>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7525153" y="4329507"/>
            <a:ext cx="3664627" cy="1890380"/>
          </a:xfrm>
          <a:prstGeom prst="rect">
            <a:avLst/>
          </a:prstGeom>
        </p:spPr>
      </p:pic>
      <p:pic>
        <p:nvPicPr>
          <p:cNvPr id="4" name="Picture 3"/>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7554472" y="1897487"/>
            <a:ext cx="1887141" cy="2432020"/>
          </a:xfrm>
          <a:prstGeom prst="rect">
            <a:avLst/>
          </a:prstGeom>
        </p:spPr>
      </p:pic>
    </p:spTree>
    <p:extLst>
      <p:ext uri="{BB962C8B-B14F-4D97-AF65-F5344CB8AC3E}">
        <p14:creationId xmlns:p14="http://schemas.microsoft.com/office/powerpoint/2010/main" val="897902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368440"/>
            <a:ext cx="12192001" cy="4996501"/>
          </a:xfrm>
          <a:prstGeom prst="rect">
            <a:avLst/>
          </a:prstGeom>
        </p:spPr>
      </p:pic>
      <p:sp>
        <p:nvSpPr>
          <p:cNvPr id="7" name="TextBox 6">
            <a:extLst>
              <a:ext uri="{FF2B5EF4-FFF2-40B4-BE49-F238E27FC236}">
                <a16:creationId xmlns:a16="http://schemas.microsoft.com/office/drawing/2014/main" id="{CD1D31D8-A7C7-574D-BF90-E206A061C9B7}"/>
              </a:ext>
            </a:extLst>
          </p:cNvPr>
          <p:cNvSpPr txBox="1"/>
          <p:nvPr/>
        </p:nvSpPr>
        <p:spPr>
          <a:xfrm>
            <a:off x="7652163" y="2440464"/>
            <a:ext cx="3019097" cy="2800767"/>
          </a:xfrm>
          <a:prstGeom prst="rect">
            <a:avLst/>
          </a:prstGeom>
          <a:noFill/>
        </p:spPr>
        <p:txBody>
          <a:bodyPr wrap="square" rtlCol="0">
            <a:spAutoFit/>
          </a:bodyPr>
          <a:lstStyle/>
          <a:p>
            <a:r>
              <a:rPr lang="en-IE" sz="1600" dirty="0">
                <a:solidFill>
                  <a:schemeClr val="tx1">
                    <a:lumMod val="65000"/>
                    <a:lumOff val="35000"/>
                  </a:schemeClr>
                </a:solidFill>
                <a:latin typeface="Helvetica" pitchFamily="2" charset="0"/>
                <a:ea typeface="Calibri" charset="0"/>
                <a:cs typeface="Calibri" charset="0"/>
              </a:rPr>
              <a:t>The BA in </a:t>
            </a:r>
            <a:r>
              <a:rPr lang="en-IE" sz="1600" b="1" dirty="0">
                <a:solidFill>
                  <a:schemeClr val="tx1">
                    <a:lumMod val="65000"/>
                    <a:lumOff val="35000"/>
                  </a:schemeClr>
                </a:solidFill>
                <a:latin typeface="Helvetica" pitchFamily="2" charset="0"/>
                <a:ea typeface="Calibri" charset="0"/>
                <a:cs typeface="Calibri" charset="0"/>
              </a:rPr>
              <a:t>Fine Art </a:t>
            </a:r>
            <a:r>
              <a:rPr lang="en-IE" sz="1600" dirty="0">
                <a:solidFill>
                  <a:schemeClr val="tx1">
                    <a:lumMod val="65000"/>
                    <a:lumOff val="35000"/>
                  </a:schemeClr>
                </a:solidFill>
                <a:latin typeface="Helvetica" pitchFamily="2" charset="0"/>
              </a:rPr>
              <a:t>places great importance on introducing students to the professional world of art and achieves this through a high profile visiting lecture series, collaborative projects with artists, art professionals &amp; partner institutions, exhibition trips and international study trips.</a:t>
            </a:r>
            <a:endParaRPr lang="en-IE" sz="1600" dirty="0">
              <a:solidFill>
                <a:schemeClr val="tx1">
                  <a:lumMod val="65000"/>
                  <a:lumOff val="35000"/>
                </a:schemeClr>
              </a:solidFill>
              <a:latin typeface="Helvetica" pitchFamily="2" charset="0"/>
              <a:ea typeface="Calibri" charset="0"/>
              <a:cs typeface="Calibri" charset="0"/>
            </a:endParaRPr>
          </a:p>
        </p:txBody>
      </p:sp>
      <p:sp>
        <p:nvSpPr>
          <p:cNvPr id="5" name="Text Placeholder 4">
            <a:extLst>
              <a:ext uri="{FF2B5EF4-FFF2-40B4-BE49-F238E27FC236}">
                <a16:creationId xmlns:a16="http://schemas.microsoft.com/office/drawing/2014/main" id="{1ED5F8EE-0EB7-8C44-8C9B-C35112627970}"/>
              </a:ext>
            </a:extLst>
          </p:cNvPr>
          <p:cNvSpPr>
            <a:spLocks noGrp="1"/>
          </p:cNvSpPr>
          <p:nvPr>
            <p:ph type="body" sz="quarter" idx="10"/>
          </p:nvPr>
        </p:nvSpPr>
        <p:spPr/>
        <p:txBody>
          <a:bodyPr/>
          <a:lstStyle/>
          <a:p>
            <a:r>
              <a:rPr lang="en-IE" b="1" dirty="0"/>
              <a:t>BA</a:t>
            </a:r>
            <a:r>
              <a:rPr lang="en-IE" dirty="0"/>
              <a:t> (Hons) FINE ART</a:t>
            </a:r>
          </a:p>
          <a:p>
            <a:endParaRPr lang="en-IE" dirty="0"/>
          </a:p>
        </p:txBody>
      </p:sp>
    </p:spTree>
    <p:extLst>
      <p:ext uri="{BB962C8B-B14F-4D97-AF65-F5344CB8AC3E}">
        <p14:creationId xmlns:p14="http://schemas.microsoft.com/office/powerpoint/2010/main" val="1207148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D1D31D8-A7C7-574D-BF90-E206A061C9B7}"/>
              </a:ext>
            </a:extLst>
          </p:cNvPr>
          <p:cNvSpPr txBox="1"/>
          <p:nvPr/>
        </p:nvSpPr>
        <p:spPr>
          <a:xfrm>
            <a:off x="410400" y="1846800"/>
            <a:ext cx="3624359" cy="4496744"/>
          </a:xfrm>
          <a:prstGeom prst="rect">
            <a:avLst/>
          </a:prstGeom>
          <a:noFill/>
        </p:spPr>
        <p:txBody>
          <a:bodyPr wrap="square" rtlCol="0">
            <a:spAutoFit/>
          </a:bodyPr>
          <a:lstStyle/>
          <a:p>
            <a:r>
              <a:rPr lang="en-US" sz="2800" b="1" cap="all" dirty="0"/>
              <a:t>WHAT </a:t>
            </a:r>
            <a:r>
              <a:rPr lang="en-US" sz="2800" cap="all" dirty="0"/>
              <a:t>YOU Do</a:t>
            </a:r>
          </a:p>
          <a:p>
            <a:endParaRPr lang="en-IE" dirty="0">
              <a:solidFill>
                <a:schemeClr val="tx1">
                  <a:lumMod val="50000"/>
                  <a:lumOff val="50000"/>
                </a:schemeClr>
              </a:solidFill>
            </a:endParaRPr>
          </a:p>
          <a:p>
            <a:pPr marL="285750" indent="-285750">
              <a:lnSpc>
                <a:spcPct val="150000"/>
              </a:lnSpc>
              <a:buFont typeface="Arial" charset="0"/>
              <a:buChar char="•"/>
            </a:pPr>
            <a:r>
              <a:rPr lang="en-IE" b="1" dirty="0">
                <a:solidFill>
                  <a:schemeClr val="tx1">
                    <a:lumMod val="50000"/>
                    <a:lumOff val="50000"/>
                  </a:schemeClr>
                </a:solidFill>
              </a:rPr>
              <a:t>Drawing</a:t>
            </a:r>
          </a:p>
          <a:p>
            <a:pPr marL="285750" indent="-285750">
              <a:lnSpc>
                <a:spcPct val="150000"/>
              </a:lnSpc>
              <a:buFont typeface="Arial" charset="0"/>
              <a:buChar char="•"/>
            </a:pPr>
            <a:r>
              <a:rPr lang="en-IE" dirty="0">
                <a:solidFill>
                  <a:schemeClr val="tx1">
                    <a:lumMod val="50000"/>
                    <a:lumOff val="50000"/>
                  </a:schemeClr>
                </a:solidFill>
              </a:rPr>
              <a:t>Painting</a:t>
            </a:r>
          </a:p>
          <a:p>
            <a:pPr marL="285750" indent="-285750">
              <a:lnSpc>
                <a:spcPct val="150000"/>
              </a:lnSpc>
              <a:buFont typeface="Arial" charset="0"/>
              <a:buChar char="•"/>
            </a:pPr>
            <a:r>
              <a:rPr lang="en-IE" b="1" dirty="0">
                <a:solidFill>
                  <a:schemeClr val="tx1">
                    <a:lumMod val="50000"/>
                    <a:lumOff val="50000"/>
                  </a:schemeClr>
                </a:solidFill>
              </a:rPr>
              <a:t>Sculpture</a:t>
            </a:r>
          </a:p>
          <a:p>
            <a:pPr marL="285750" indent="-285750">
              <a:lnSpc>
                <a:spcPct val="150000"/>
              </a:lnSpc>
              <a:buFont typeface="Arial" charset="0"/>
              <a:buChar char="•"/>
            </a:pPr>
            <a:r>
              <a:rPr lang="en-IE" dirty="0">
                <a:solidFill>
                  <a:schemeClr val="tx1">
                    <a:lumMod val="50000"/>
                    <a:lumOff val="50000"/>
                  </a:schemeClr>
                </a:solidFill>
              </a:rPr>
              <a:t>Art History</a:t>
            </a:r>
          </a:p>
          <a:p>
            <a:pPr marL="285750" indent="-285750">
              <a:lnSpc>
                <a:spcPct val="150000"/>
              </a:lnSpc>
              <a:buFont typeface="Arial" charset="0"/>
              <a:buChar char="•"/>
            </a:pPr>
            <a:r>
              <a:rPr lang="en-IE" dirty="0">
                <a:solidFill>
                  <a:schemeClr val="tx1">
                    <a:lumMod val="50000"/>
                    <a:lumOff val="50000"/>
                  </a:schemeClr>
                </a:solidFill>
              </a:rPr>
              <a:t>Photography</a:t>
            </a:r>
          </a:p>
          <a:p>
            <a:pPr marL="285750" indent="-285750">
              <a:lnSpc>
                <a:spcPct val="150000"/>
              </a:lnSpc>
              <a:buFont typeface="Arial" charset="0"/>
              <a:buChar char="•"/>
            </a:pPr>
            <a:r>
              <a:rPr lang="en-IE" dirty="0">
                <a:solidFill>
                  <a:schemeClr val="tx1">
                    <a:lumMod val="50000"/>
                    <a:lumOff val="50000"/>
                  </a:schemeClr>
                </a:solidFill>
              </a:rPr>
              <a:t>Print</a:t>
            </a:r>
          </a:p>
          <a:p>
            <a:pPr marL="285750" indent="-285750">
              <a:lnSpc>
                <a:spcPct val="150000"/>
              </a:lnSpc>
              <a:buFont typeface="Arial" charset="0"/>
              <a:buChar char="•"/>
            </a:pPr>
            <a:r>
              <a:rPr lang="en-IE" b="1" dirty="0">
                <a:solidFill>
                  <a:schemeClr val="tx1">
                    <a:lumMod val="50000"/>
                    <a:lumOff val="50000"/>
                  </a:schemeClr>
                </a:solidFill>
              </a:rPr>
              <a:t>Video</a:t>
            </a:r>
          </a:p>
          <a:p>
            <a:pPr marL="285750" indent="-285750">
              <a:lnSpc>
                <a:spcPct val="150000"/>
              </a:lnSpc>
              <a:buFont typeface="Arial" charset="0"/>
              <a:buChar char="•"/>
            </a:pPr>
            <a:r>
              <a:rPr lang="en-IE" dirty="0">
                <a:solidFill>
                  <a:schemeClr val="tx1">
                    <a:lumMod val="50000"/>
                    <a:lumOff val="50000"/>
                  </a:schemeClr>
                </a:solidFill>
              </a:rPr>
              <a:t>Professional Practice</a:t>
            </a:r>
          </a:p>
          <a:p>
            <a:pPr marL="285750" indent="-285750">
              <a:lnSpc>
                <a:spcPct val="150000"/>
              </a:lnSpc>
              <a:buFont typeface="Arial" charset="0"/>
              <a:buChar char="•"/>
            </a:pPr>
            <a:r>
              <a:rPr lang="en-IE" dirty="0">
                <a:solidFill>
                  <a:schemeClr val="tx1">
                    <a:lumMod val="50000"/>
                    <a:lumOff val="50000"/>
                  </a:schemeClr>
                </a:solidFill>
              </a:rPr>
              <a:t>Critical </a:t>
            </a:r>
            <a:r>
              <a:rPr lang="en-IE" b="1" dirty="0">
                <a:solidFill>
                  <a:schemeClr val="tx1">
                    <a:lumMod val="50000"/>
                    <a:lumOff val="50000"/>
                  </a:schemeClr>
                </a:solidFill>
              </a:rPr>
              <a:t>Theory</a:t>
            </a:r>
            <a:r>
              <a:rPr lang="en-IE" dirty="0">
                <a:solidFill>
                  <a:schemeClr val="tx1">
                    <a:lumMod val="50000"/>
                    <a:lumOff val="50000"/>
                  </a:schemeClr>
                </a:solidFill>
              </a:rPr>
              <a:t> </a:t>
            </a: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74541" y="1366927"/>
            <a:ext cx="5805695" cy="2577550"/>
          </a:xfrm>
          <a:prstGeom prst="rect">
            <a:avLst/>
          </a:prstGeom>
        </p:spPr>
      </p:pic>
      <p:sp>
        <p:nvSpPr>
          <p:cNvPr id="10" name="Rectangle 9"/>
          <p:cNvSpPr/>
          <p:nvPr/>
        </p:nvSpPr>
        <p:spPr>
          <a:xfrm>
            <a:off x="12192000" y="-215153"/>
            <a:ext cx="2779059" cy="77096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12344400" y="-62753"/>
            <a:ext cx="2779059" cy="77096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40213" y="1382749"/>
            <a:ext cx="6251786" cy="2775600"/>
          </a:xfrm>
          <a:prstGeom prst="rect">
            <a:avLst/>
          </a:prstGeom>
        </p:spPr>
      </p:pic>
      <p:pic>
        <p:nvPicPr>
          <p:cNvPr id="4" name="Picture 3"/>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948913" y="3792070"/>
            <a:ext cx="6243087" cy="2566200"/>
          </a:xfrm>
          <a:prstGeom prst="rect">
            <a:avLst/>
          </a:prstGeom>
        </p:spPr>
      </p:pic>
      <p:sp>
        <p:nvSpPr>
          <p:cNvPr id="11" name="Text Placeholder 4">
            <a:extLst>
              <a:ext uri="{FF2B5EF4-FFF2-40B4-BE49-F238E27FC236}">
                <a16:creationId xmlns:a16="http://schemas.microsoft.com/office/drawing/2014/main" id="{29CCF8E9-1B12-1D44-81E5-FC5C22C48860}"/>
              </a:ext>
            </a:extLst>
          </p:cNvPr>
          <p:cNvSpPr>
            <a:spLocks noGrp="1"/>
          </p:cNvSpPr>
          <p:nvPr>
            <p:ph type="body" sz="quarter" idx="10"/>
          </p:nvPr>
        </p:nvSpPr>
        <p:spPr>
          <a:xfrm>
            <a:off x="648000" y="414000"/>
            <a:ext cx="8963346" cy="533400"/>
          </a:xfrm>
        </p:spPr>
        <p:txBody>
          <a:bodyPr/>
          <a:lstStyle/>
          <a:p>
            <a:r>
              <a:rPr lang="en-IE" b="1" dirty="0"/>
              <a:t>BA</a:t>
            </a:r>
            <a:r>
              <a:rPr lang="en-IE" dirty="0"/>
              <a:t> (Hons) FINE ART</a:t>
            </a:r>
          </a:p>
          <a:p>
            <a:endParaRPr lang="en-IE" dirty="0"/>
          </a:p>
        </p:txBody>
      </p:sp>
    </p:spTree>
    <p:extLst>
      <p:ext uri="{BB962C8B-B14F-4D97-AF65-F5344CB8AC3E}">
        <p14:creationId xmlns:p14="http://schemas.microsoft.com/office/powerpoint/2010/main" val="1777719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D1D31D8-A7C7-574D-BF90-E206A061C9B7}"/>
              </a:ext>
            </a:extLst>
          </p:cNvPr>
          <p:cNvSpPr txBox="1"/>
          <p:nvPr/>
        </p:nvSpPr>
        <p:spPr>
          <a:xfrm>
            <a:off x="184412" y="1541466"/>
            <a:ext cx="2961148" cy="3816429"/>
          </a:xfrm>
          <a:prstGeom prst="rect">
            <a:avLst/>
          </a:prstGeom>
          <a:noFill/>
        </p:spPr>
        <p:txBody>
          <a:bodyPr wrap="square" rtlCol="0">
            <a:spAutoFit/>
          </a:bodyPr>
          <a:lstStyle/>
          <a:p>
            <a:r>
              <a:rPr lang="en-IE" sz="2800" b="1" dirty="0">
                <a:latin typeface="Calibri" charset="0"/>
                <a:ea typeface="Calibri" charset="0"/>
                <a:cs typeface="Calibri" charset="0"/>
              </a:rPr>
              <a:t>FINAL</a:t>
            </a:r>
            <a:r>
              <a:rPr lang="en-IE" sz="2800" dirty="0">
                <a:latin typeface="Calibri" charset="0"/>
                <a:ea typeface="Calibri" charset="0"/>
                <a:cs typeface="Calibri" charset="0"/>
              </a:rPr>
              <a:t> </a:t>
            </a:r>
          </a:p>
          <a:p>
            <a:r>
              <a:rPr lang="en-IE" sz="2800" dirty="0">
                <a:latin typeface="Calibri" charset="0"/>
                <a:ea typeface="Calibri" charset="0"/>
                <a:cs typeface="Calibri" charset="0"/>
              </a:rPr>
              <a:t>YEAR PROJECT</a:t>
            </a:r>
          </a:p>
          <a:p>
            <a:endParaRPr lang="en-IE" sz="2000" b="1" dirty="0">
              <a:solidFill>
                <a:schemeClr val="tx1">
                  <a:lumMod val="50000"/>
                  <a:lumOff val="50000"/>
                </a:schemeClr>
              </a:solidFill>
              <a:latin typeface="Calibri" charset="0"/>
              <a:ea typeface="Calibri" charset="0"/>
              <a:cs typeface="Calibri" charset="0"/>
            </a:endParaRPr>
          </a:p>
          <a:p>
            <a:r>
              <a:rPr lang="en-IE" b="1" cap="all" dirty="0"/>
              <a:t>PAUL </a:t>
            </a:r>
            <a:r>
              <a:rPr lang="en-IE" cap="all" dirty="0"/>
              <a:t>MCQUILLAN</a:t>
            </a:r>
            <a:r>
              <a:rPr lang="en-IE" cap="all" dirty="0">
                <a:latin typeface="Calibri" charset="0"/>
                <a:ea typeface="Calibri" charset="0"/>
                <a:cs typeface="Calibri" charset="0"/>
              </a:rPr>
              <a:t> </a:t>
            </a:r>
          </a:p>
          <a:p>
            <a:r>
              <a:rPr lang="en-IE" dirty="0">
                <a:solidFill>
                  <a:schemeClr val="tx1">
                    <a:lumMod val="50000"/>
                    <a:lumOff val="50000"/>
                  </a:schemeClr>
                </a:solidFill>
                <a:latin typeface="Calibri" charset="0"/>
                <a:ea typeface="Calibri" charset="0"/>
                <a:cs typeface="Calibri" charset="0"/>
              </a:rPr>
              <a:t>Fine Art</a:t>
            </a:r>
          </a:p>
          <a:p>
            <a:endParaRPr lang="en-IE" b="1" dirty="0">
              <a:solidFill>
                <a:schemeClr val="tx1">
                  <a:lumMod val="50000"/>
                  <a:lumOff val="50000"/>
                </a:schemeClr>
              </a:solidFill>
              <a:latin typeface="Calibri" charset="0"/>
              <a:ea typeface="Calibri" charset="0"/>
              <a:cs typeface="Calibri" charset="0"/>
            </a:endParaRPr>
          </a:p>
          <a:p>
            <a:r>
              <a:rPr lang="en-IE" sz="1600" dirty="0">
                <a:solidFill>
                  <a:schemeClr val="tx1">
                    <a:lumMod val="50000"/>
                    <a:lumOff val="50000"/>
                  </a:schemeClr>
                </a:solidFill>
              </a:rPr>
              <a:t>My work considers the space and architectural forms found within the contemporary urban city environment. I explore notions relating to certainty and uncertainty that arises through the familiarity of lived-in spaces. </a:t>
            </a:r>
            <a:endParaRPr lang="en-IE" sz="1600" dirty="0">
              <a:solidFill>
                <a:schemeClr val="tx1">
                  <a:lumMod val="50000"/>
                  <a:lumOff val="50000"/>
                </a:schemeClr>
              </a:solidFill>
              <a:latin typeface="Calibri" charset="0"/>
              <a:ea typeface="Calibri" charset="0"/>
              <a:cs typeface="Calibri" charset="0"/>
            </a:endParaRPr>
          </a:p>
        </p:txBody>
      </p:sp>
      <p:sp>
        <p:nvSpPr>
          <p:cNvPr id="9" name="Text Placeholder 4">
            <a:extLst>
              <a:ext uri="{FF2B5EF4-FFF2-40B4-BE49-F238E27FC236}">
                <a16:creationId xmlns:a16="http://schemas.microsoft.com/office/drawing/2014/main" id="{E18832BF-FF15-A74D-9775-E8679D76835D}"/>
              </a:ext>
            </a:extLst>
          </p:cNvPr>
          <p:cNvSpPr>
            <a:spLocks noGrp="1"/>
          </p:cNvSpPr>
          <p:nvPr>
            <p:ph type="body" sz="quarter" idx="10"/>
          </p:nvPr>
        </p:nvSpPr>
        <p:spPr>
          <a:xfrm>
            <a:off x="648000" y="414000"/>
            <a:ext cx="8963346" cy="533400"/>
          </a:xfrm>
        </p:spPr>
        <p:txBody>
          <a:bodyPr/>
          <a:lstStyle/>
          <a:p>
            <a:r>
              <a:rPr lang="en-IE" b="1" dirty="0"/>
              <a:t>BA</a:t>
            </a:r>
            <a:r>
              <a:rPr lang="en-IE" dirty="0"/>
              <a:t> (Hons) FINE ART</a:t>
            </a:r>
          </a:p>
          <a:p>
            <a:endParaRPr lang="en-IE" dirty="0"/>
          </a:p>
        </p:txBody>
      </p:sp>
      <p:pic>
        <p:nvPicPr>
          <p:cNvPr id="2" name="Paul.1000kbps.conv.conv" descr="Paul.1000kbps.conv.conv">
            <a:hlinkClick r:id="" action="ppaction://media"/>
            <a:extLst>
              <a:ext uri="{FF2B5EF4-FFF2-40B4-BE49-F238E27FC236}">
                <a16:creationId xmlns:a16="http://schemas.microsoft.com/office/drawing/2014/main" id="{2CE3F8F2-B458-0940-A4F3-EAF221847E2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388191" y="1394358"/>
            <a:ext cx="8803810" cy="4953433"/>
          </a:xfrm>
          <a:prstGeom prst="rect">
            <a:avLst/>
          </a:prstGeom>
        </p:spPr>
      </p:pic>
    </p:spTree>
    <p:extLst>
      <p:ext uri="{BB962C8B-B14F-4D97-AF65-F5344CB8AC3E}">
        <p14:creationId xmlns:p14="http://schemas.microsoft.com/office/powerpoint/2010/main" val="1997148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55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D1D31D8-A7C7-574D-BF90-E206A061C9B7}"/>
              </a:ext>
            </a:extLst>
          </p:cNvPr>
          <p:cNvSpPr txBox="1"/>
          <p:nvPr/>
        </p:nvSpPr>
        <p:spPr>
          <a:xfrm>
            <a:off x="354893" y="1846708"/>
            <a:ext cx="4086478" cy="3412473"/>
          </a:xfrm>
          <a:prstGeom prst="rect">
            <a:avLst/>
          </a:prstGeom>
          <a:noFill/>
        </p:spPr>
        <p:txBody>
          <a:bodyPr wrap="square" rtlCol="0">
            <a:spAutoFit/>
          </a:bodyPr>
          <a:lstStyle/>
          <a:p>
            <a:r>
              <a:rPr lang="en-US" sz="2800" b="1" cap="all" dirty="0"/>
              <a:t>Careers</a:t>
            </a:r>
            <a:r>
              <a:rPr lang="en-US" sz="2800" cap="all" dirty="0"/>
              <a:t> Opportunities</a:t>
            </a:r>
          </a:p>
          <a:p>
            <a:endParaRPr lang="en-US" sz="2800" cap="all" dirty="0"/>
          </a:p>
          <a:p>
            <a:pPr>
              <a:lnSpc>
                <a:spcPct val="150000"/>
              </a:lnSpc>
            </a:pPr>
            <a:r>
              <a:rPr lang="en-US" b="1" dirty="0">
                <a:solidFill>
                  <a:schemeClr val="tx1">
                    <a:lumMod val="50000"/>
                    <a:lumOff val="50000"/>
                  </a:schemeClr>
                </a:solidFill>
              </a:rPr>
              <a:t>Independent Artist</a:t>
            </a:r>
            <a:r>
              <a:rPr lang="en-US" dirty="0">
                <a:solidFill>
                  <a:schemeClr val="tx1">
                    <a:lumMod val="50000"/>
                    <a:lumOff val="50000"/>
                  </a:schemeClr>
                </a:solidFill>
              </a:rPr>
              <a:t> </a:t>
            </a:r>
            <a:r>
              <a:rPr lang="en-US" b="1" dirty="0">
                <a:solidFill>
                  <a:schemeClr val="tx1">
                    <a:lumMod val="50000"/>
                    <a:lumOff val="50000"/>
                  </a:schemeClr>
                </a:solidFill>
              </a:rPr>
              <a:t>•</a:t>
            </a:r>
            <a:r>
              <a:rPr lang="en-US" dirty="0">
                <a:solidFill>
                  <a:schemeClr val="tx1">
                    <a:lumMod val="50000"/>
                    <a:lumOff val="50000"/>
                  </a:schemeClr>
                </a:solidFill>
              </a:rPr>
              <a:t> Art Educator </a:t>
            </a:r>
          </a:p>
          <a:p>
            <a:pPr>
              <a:lnSpc>
                <a:spcPct val="150000"/>
              </a:lnSpc>
            </a:pPr>
            <a:r>
              <a:rPr lang="en-US" b="1" dirty="0">
                <a:solidFill>
                  <a:schemeClr val="tx1">
                    <a:lumMod val="50000"/>
                    <a:lumOff val="50000"/>
                  </a:schemeClr>
                </a:solidFill>
              </a:rPr>
              <a:t>•</a:t>
            </a:r>
            <a:r>
              <a:rPr lang="en-US" dirty="0">
                <a:solidFill>
                  <a:schemeClr val="tx1">
                    <a:lumMod val="50000"/>
                    <a:lumOff val="50000"/>
                  </a:schemeClr>
                </a:solidFill>
              </a:rPr>
              <a:t> Curator </a:t>
            </a:r>
            <a:r>
              <a:rPr lang="en-US" b="1" dirty="0">
                <a:solidFill>
                  <a:schemeClr val="tx1">
                    <a:lumMod val="50000"/>
                    <a:lumOff val="50000"/>
                  </a:schemeClr>
                </a:solidFill>
              </a:rPr>
              <a:t>• Sculptor</a:t>
            </a:r>
            <a:r>
              <a:rPr lang="en-US" dirty="0">
                <a:solidFill>
                  <a:schemeClr val="tx1">
                    <a:lumMod val="50000"/>
                    <a:lumOff val="50000"/>
                  </a:schemeClr>
                </a:solidFill>
              </a:rPr>
              <a:t> </a:t>
            </a:r>
            <a:r>
              <a:rPr lang="en-US" b="1" dirty="0">
                <a:solidFill>
                  <a:schemeClr val="tx1">
                    <a:lumMod val="50000"/>
                    <a:lumOff val="50000"/>
                  </a:schemeClr>
                </a:solidFill>
              </a:rPr>
              <a:t> •</a:t>
            </a:r>
            <a:r>
              <a:rPr lang="en-US" dirty="0">
                <a:solidFill>
                  <a:schemeClr val="tx1">
                    <a:lumMod val="50000"/>
                    <a:lumOff val="50000"/>
                  </a:schemeClr>
                </a:solidFill>
              </a:rPr>
              <a:t> Print Maker </a:t>
            </a:r>
          </a:p>
          <a:p>
            <a:pPr>
              <a:lnSpc>
                <a:spcPct val="150000"/>
              </a:lnSpc>
            </a:pPr>
            <a:r>
              <a:rPr lang="en-US" b="1" dirty="0">
                <a:solidFill>
                  <a:schemeClr val="tx1">
                    <a:lumMod val="50000"/>
                    <a:lumOff val="50000"/>
                  </a:schemeClr>
                </a:solidFill>
              </a:rPr>
              <a:t>•</a:t>
            </a:r>
            <a:r>
              <a:rPr lang="en-US" dirty="0">
                <a:solidFill>
                  <a:schemeClr val="tx1">
                    <a:lumMod val="50000"/>
                    <a:lumOff val="50000"/>
                  </a:schemeClr>
                </a:solidFill>
              </a:rPr>
              <a:t> Art Director </a:t>
            </a:r>
            <a:r>
              <a:rPr lang="en-US" b="1" dirty="0">
                <a:solidFill>
                  <a:schemeClr val="tx1">
                    <a:lumMod val="50000"/>
                    <a:lumOff val="50000"/>
                  </a:schemeClr>
                </a:solidFill>
              </a:rPr>
              <a:t>•</a:t>
            </a:r>
            <a:r>
              <a:rPr lang="en-US" dirty="0">
                <a:solidFill>
                  <a:schemeClr val="tx1">
                    <a:lumMod val="50000"/>
                    <a:lumOff val="50000"/>
                  </a:schemeClr>
                </a:solidFill>
              </a:rPr>
              <a:t> </a:t>
            </a:r>
            <a:r>
              <a:rPr lang="en-US" b="1" dirty="0">
                <a:solidFill>
                  <a:schemeClr val="tx1">
                    <a:lumMod val="50000"/>
                    <a:lumOff val="50000"/>
                  </a:schemeClr>
                </a:solidFill>
              </a:rPr>
              <a:t>Community</a:t>
            </a:r>
            <a:r>
              <a:rPr lang="en-US" dirty="0">
                <a:solidFill>
                  <a:schemeClr val="tx1">
                    <a:lumMod val="50000"/>
                    <a:lumOff val="50000"/>
                  </a:schemeClr>
                </a:solidFill>
              </a:rPr>
              <a:t> Arts Officer </a:t>
            </a:r>
            <a:r>
              <a:rPr lang="en-US" b="1" dirty="0">
                <a:solidFill>
                  <a:schemeClr val="tx1">
                    <a:lumMod val="50000"/>
                    <a:lumOff val="50000"/>
                  </a:schemeClr>
                </a:solidFill>
              </a:rPr>
              <a:t>•</a:t>
            </a:r>
            <a:r>
              <a:rPr lang="en-US" dirty="0">
                <a:solidFill>
                  <a:schemeClr val="tx1">
                    <a:lumMod val="50000"/>
                    <a:lumOff val="50000"/>
                  </a:schemeClr>
                </a:solidFill>
              </a:rPr>
              <a:t> Cultural Producer </a:t>
            </a:r>
            <a:r>
              <a:rPr lang="en-US" b="1" dirty="0">
                <a:solidFill>
                  <a:schemeClr val="tx1">
                    <a:lumMod val="50000"/>
                    <a:lumOff val="50000"/>
                  </a:schemeClr>
                </a:solidFill>
              </a:rPr>
              <a:t>•</a:t>
            </a:r>
            <a:r>
              <a:rPr lang="en-US" dirty="0">
                <a:solidFill>
                  <a:schemeClr val="tx1">
                    <a:lumMod val="50000"/>
                    <a:lumOff val="50000"/>
                  </a:schemeClr>
                </a:solidFill>
              </a:rPr>
              <a:t> Art Critic </a:t>
            </a:r>
            <a:r>
              <a:rPr lang="en-US" b="1" dirty="0">
                <a:solidFill>
                  <a:schemeClr val="tx1">
                    <a:lumMod val="50000"/>
                    <a:lumOff val="50000"/>
                  </a:schemeClr>
                </a:solidFill>
              </a:rPr>
              <a:t>•</a:t>
            </a:r>
            <a:r>
              <a:rPr lang="en-US" dirty="0">
                <a:solidFill>
                  <a:schemeClr val="tx1">
                    <a:lumMod val="50000"/>
                    <a:lumOff val="50000"/>
                  </a:schemeClr>
                </a:solidFill>
              </a:rPr>
              <a:t> Art </a:t>
            </a:r>
            <a:r>
              <a:rPr lang="en-US" b="1" dirty="0">
                <a:solidFill>
                  <a:schemeClr val="tx1">
                    <a:lumMod val="50000"/>
                    <a:lumOff val="50000"/>
                  </a:schemeClr>
                </a:solidFill>
              </a:rPr>
              <a:t>Historian</a:t>
            </a:r>
            <a:r>
              <a:rPr lang="en-US" dirty="0">
                <a:solidFill>
                  <a:schemeClr val="tx1">
                    <a:lumMod val="50000"/>
                    <a:lumOff val="50000"/>
                  </a:schemeClr>
                </a:solidFill>
              </a:rPr>
              <a:t> </a:t>
            </a:r>
            <a:r>
              <a:rPr lang="en-US" b="1" dirty="0">
                <a:solidFill>
                  <a:schemeClr val="tx1">
                    <a:lumMod val="50000"/>
                    <a:lumOff val="50000"/>
                  </a:schemeClr>
                </a:solidFill>
              </a:rPr>
              <a:t>•</a:t>
            </a:r>
            <a:r>
              <a:rPr lang="en-US" dirty="0">
                <a:solidFill>
                  <a:schemeClr val="tx1">
                    <a:lumMod val="50000"/>
                    <a:lumOff val="50000"/>
                  </a:schemeClr>
                </a:solidFill>
              </a:rPr>
              <a:t> Art Collection Manager  </a:t>
            </a:r>
            <a:r>
              <a:rPr lang="en-US" b="1" dirty="0">
                <a:solidFill>
                  <a:schemeClr val="tx1">
                    <a:lumMod val="50000"/>
                    <a:lumOff val="50000"/>
                  </a:schemeClr>
                </a:solidFill>
              </a:rPr>
              <a:t>•</a:t>
            </a:r>
            <a:r>
              <a:rPr lang="en-US" dirty="0">
                <a:solidFill>
                  <a:schemeClr val="tx1">
                    <a:lumMod val="50000"/>
                    <a:lumOff val="50000"/>
                  </a:schemeClr>
                </a:solidFill>
              </a:rPr>
              <a:t> </a:t>
            </a:r>
            <a:r>
              <a:rPr lang="en-US" b="1" dirty="0">
                <a:solidFill>
                  <a:schemeClr val="tx1">
                    <a:lumMod val="50000"/>
                    <a:lumOff val="50000"/>
                  </a:schemeClr>
                </a:solidFill>
              </a:rPr>
              <a:t>Entrepreneur</a:t>
            </a:r>
            <a:endParaRPr lang="en-IE" b="1" dirty="0">
              <a:solidFill>
                <a:schemeClr val="tx1">
                  <a:lumMod val="50000"/>
                  <a:lumOff val="50000"/>
                </a:schemeClr>
              </a:solidFill>
              <a:latin typeface="Arial Hebrew Scholar" charset="-79"/>
              <a:ea typeface="Arial Hebrew Scholar" charset="-79"/>
              <a:cs typeface="Arial Hebrew Scholar" charset="-79"/>
            </a:endParaRPr>
          </a:p>
        </p:txBody>
      </p:sp>
      <p:pic>
        <p:nvPicPr>
          <p:cNvPr id="3" name="Picture 2"/>
          <p:cNvPicPr>
            <a:picLocks noChangeAspect="1"/>
          </p:cNvPicPr>
          <p:nvPr/>
        </p:nvPicPr>
        <p:blipFill>
          <a:blip r:embed="rId2"/>
          <a:stretch>
            <a:fillRect/>
          </a:stretch>
        </p:blipFill>
        <p:spPr>
          <a:xfrm>
            <a:off x="5014018" y="1968472"/>
            <a:ext cx="8468900" cy="3759931"/>
          </a:xfrm>
          <a:prstGeom prst="rect">
            <a:avLst/>
          </a:prstGeom>
        </p:spPr>
      </p:pic>
      <p:sp>
        <p:nvSpPr>
          <p:cNvPr id="4" name="Rectangle 3"/>
          <p:cNvSpPr/>
          <p:nvPr/>
        </p:nvSpPr>
        <p:spPr>
          <a:xfrm>
            <a:off x="12192000" y="0"/>
            <a:ext cx="129091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4">
            <a:extLst>
              <a:ext uri="{FF2B5EF4-FFF2-40B4-BE49-F238E27FC236}">
                <a16:creationId xmlns:a16="http://schemas.microsoft.com/office/drawing/2014/main" id="{8D57C695-D547-7D45-B0DA-79B6712A5189}"/>
              </a:ext>
            </a:extLst>
          </p:cNvPr>
          <p:cNvSpPr>
            <a:spLocks noGrp="1"/>
          </p:cNvSpPr>
          <p:nvPr>
            <p:ph type="body" sz="quarter" idx="10"/>
          </p:nvPr>
        </p:nvSpPr>
        <p:spPr>
          <a:xfrm>
            <a:off x="648000" y="414000"/>
            <a:ext cx="8963346" cy="533400"/>
          </a:xfrm>
        </p:spPr>
        <p:txBody>
          <a:bodyPr/>
          <a:lstStyle/>
          <a:p>
            <a:r>
              <a:rPr lang="en-IE" b="1" dirty="0"/>
              <a:t>BA</a:t>
            </a:r>
            <a:r>
              <a:rPr lang="en-IE" dirty="0"/>
              <a:t> (Hons) FINE ART</a:t>
            </a:r>
          </a:p>
          <a:p>
            <a:endParaRPr lang="en-IE" dirty="0"/>
          </a:p>
        </p:txBody>
      </p:sp>
    </p:spTree>
    <p:extLst>
      <p:ext uri="{BB962C8B-B14F-4D97-AF65-F5344CB8AC3E}">
        <p14:creationId xmlns:p14="http://schemas.microsoft.com/office/powerpoint/2010/main" val="15005168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FD3C042-600C-0645-AC94-71863216C2DE}"/>
              </a:ext>
            </a:extLst>
          </p:cNvPr>
          <p:cNvSpPr>
            <a:spLocks noGrp="1"/>
          </p:cNvSpPr>
          <p:nvPr>
            <p:ph idx="1"/>
          </p:nvPr>
        </p:nvSpPr>
        <p:spPr>
          <a:xfrm>
            <a:off x="450937" y="1903956"/>
            <a:ext cx="3547322" cy="3836443"/>
          </a:xfrm>
        </p:spPr>
        <p:txBody>
          <a:bodyPr>
            <a:normAutofit fontScale="25000" lnSpcReduction="20000"/>
          </a:bodyPr>
          <a:lstStyle/>
          <a:p>
            <a:r>
              <a:rPr lang="en-IE" sz="11200" b="1" dirty="0">
                <a:latin typeface="Calibri" charset="0"/>
                <a:ea typeface="Calibri" charset="0"/>
                <a:cs typeface="Calibri" charset="0"/>
              </a:rPr>
              <a:t>GRADUATE </a:t>
            </a:r>
            <a:r>
              <a:rPr lang="en-IE" sz="11200" dirty="0">
                <a:latin typeface="Calibri" charset="0"/>
                <a:ea typeface="Calibri" charset="0"/>
                <a:cs typeface="Calibri" charset="0"/>
              </a:rPr>
              <a:t>Profile</a:t>
            </a:r>
            <a:endParaRPr lang="en-IE" sz="7200" b="1" dirty="0">
              <a:solidFill>
                <a:schemeClr val="tx1">
                  <a:lumMod val="50000"/>
                  <a:lumOff val="50000"/>
                </a:schemeClr>
              </a:solidFill>
              <a:latin typeface="Calibri" charset="0"/>
              <a:ea typeface="Calibri" charset="0"/>
              <a:cs typeface="Calibri" charset="0"/>
            </a:endParaRPr>
          </a:p>
          <a:p>
            <a:r>
              <a:rPr lang="en-IE" sz="7200" b="1" dirty="0">
                <a:solidFill>
                  <a:schemeClr val="tx1">
                    <a:lumMod val="50000"/>
                    <a:lumOff val="50000"/>
                  </a:schemeClr>
                </a:solidFill>
                <a:latin typeface="Calibri" charset="0"/>
                <a:ea typeface="Calibri" charset="0"/>
                <a:cs typeface="Calibri" charset="0"/>
              </a:rPr>
              <a:t>Ciara Wall </a:t>
            </a:r>
          </a:p>
          <a:p>
            <a:r>
              <a:rPr lang="en-IE" sz="7200" b="1" dirty="0">
                <a:solidFill>
                  <a:schemeClr val="tx1">
                    <a:lumMod val="50000"/>
                    <a:lumOff val="50000"/>
                  </a:schemeClr>
                </a:solidFill>
                <a:latin typeface="Calibri" charset="0"/>
                <a:ea typeface="Calibri" charset="0"/>
                <a:cs typeface="Calibri" charset="0"/>
              </a:rPr>
              <a:t>Art Educator</a:t>
            </a:r>
          </a:p>
          <a:p>
            <a:pPr marL="285750" indent="-285750">
              <a:buFont typeface="Arial" panose="020B0604020202020204" pitchFamily="34" charset="0"/>
              <a:buChar char="•"/>
            </a:pPr>
            <a:endParaRPr lang="en-IE" sz="3800" dirty="0"/>
          </a:p>
          <a:p>
            <a:pPr>
              <a:lnSpc>
                <a:spcPct val="120000"/>
              </a:lnSpc>
            </a:pPr>
            <a:r>
              <a:rPr lang="en-IE" sz="6400" dirty="0">
                <a:solidFill>
                  <a:schemeClr val="tx1">
                    <a:lumMod val="50000"/>
                    <a:lumOff val="50000"/>
                  </a:schemeClr>
                </a:solidFill>
                <a:latin typeface="+mn-lt"/>
                <a:ea typeface="Calibri" charset="0"/>
                <a:cs typeface="Calibri" charset="0"/>
              </a:rPr>
              <a:t>“As Head of the Art department in </a:t>
            </a:r>
            <a:r>
              <a:rPr lang="en-IE" sz="6400" b="1" dirty="0" err="1">
                <a:solidFill>
                  <a:schemeClr val="tx1">
                    <a:lumMod val="50000"/>
                    <a:lumOff val="50000"/>
                  </a:schemeClr>
                </a:solidFill>
                <a:latin typeface="+mn-lt"/>
                <a:ea typeface="Calibri" charset="0"/>
                <a:cs typeface="Calibri" charset="0"/>
              </a:rPr>
              <a:t>Midleton</a:t>
            </a:r>
            <a:r>
              <a:rPr lang="en-IE" sz="6400" b="1" dirty="0">
                <a:solidFill>
                  <a:schemeClr val="tx1">
                    <a:lumMod val="50000"/>
                    <a:lumOff val="50000"/>
                  </a:schemeClr>
                </a:solidFill>
                <a:latin typeface="+mn-lt"/>
                <a:ea typeface="Calibri" charset="0"/>
                <a:cs typeface="Calibri" charset="0"/>
              </a:rPr>
              <a:t> College</a:t>
            </a:r>
            <a:r>
              <a:rPr lang="en-IE" sz="6400" dirty="0">
                <a:solidFill>
                  <a:schemeClr val="tx1">
                    <a:lumMod val="50000"/>
                    <a:lumOff val="50000"/>
                  </a:schemeClr>
                </a:solidFill>
                <a:latin typeface="+mn-lt"/>
                <a:ea typeface="Calibri" charset="0"/>
                <a:cs typeface="Calibri" charset="0"/>
              </a:rPr>
              <a:t>, my main focus is to provide my students with as broad an experience as possible within such a vast subject as Art. For me, Art has always been an outlet, somewhere I could express &amp; create. Seeing my students’ growth as young artists and the joy it provides them, is very rewarding.”</a:t>
            </a:r>
            <a:endParaRPr lang="en-IE" sz="3800" dirty="0">
              <a:solidFill>
                <a:schemeClr val="tx1">
                  <a:lumMod val="50000"/>
                  <a:lumOff val="50000"/>
                </a:schemeClr>
              </a:solidFill>
              <a:latin typeface="+mn-lt"/>
              <a:ea typeface="Arial Hebrew Scholar" charset="-79"/>
              <a:cs typeface="Arial Hebrew Scholar" charset="-79"/>
            </a:endParaRPr>
          </a:p>
          <a:p>
            <a:pPr>
              <a:lnSpc>
                <a:spcPct val="100000"/>
              </a:lnSpc>
            </a:pPr>
            <a:endParaRPr lang="en-IE" sz="7200" dirty="0">
              <a:solidFill>
                <a:schemeClr val="tx1">
                  <a:lumMod val="50000"/>
                  <a:lumOff val="50000"/>
                </a:schemeClr>
              </a:solidFill>
              <a:latin typeface="Arial Hebrew Scholar" charset="-79"/>
              <a:ea typeface="Arial Hebrew Scholar" charset="-79"/>
              <a:cs typeface="Arial Hebrew Scholar" charset="-79"/>
            </a:endParaRPr>
          </a:p>
          <a:p>
            <a:pPr>
              <a:lnSpc>
                <a:spcPct val="100000"/>
              </a:lnSpc>
            </a:pPr>
            <a:endParaRPr lang="en-IE" sz="2400" dirty="0">
              <a:solidFill>
                <a:schemeClr val="bg1"/>
              </a:solidFill>
              <a:latin typeface="Helvetica Light" panose="020B0403020202020204" pitchFamily="34" charset="0"/>
            </a:endParaRPr>
          </a:p>
        </p:txBody>
      </p:sp>
      <p:pic>
        <p:nvPicPr>
          <p:cNvPr id="3" name="Picture 2"/>
          <p:cNvPicPr>
            <a:picLocks noChangeAspect="1"/>
          </p:cNvPicPr>
          <p:nvPr/>
        </p:nvPicPr>
        <p:blipFill>
          <a:blip r:embed="rId3"/>
          <a:stretch>
            <a:fillRect/>
          </a:stretch>
        </p:blipFill>
        <p:spPr>
          <a:xfrm>
            <a:off x="5737412" y="1903957"/>
            <a:ext cx="6454588" cy="3974667"/>
          </a:xfrm>
          <a:prstGeom prst="rect">
            <a:avLst/>
          </a:prstGeom>
        </p:spPr>
      </p:pic>
      <p:sp>
        <p:nvSpPr>
          <p:cNvPr id="9" name="Text Placeholder 4">
            <a:extLst>
              <a:ext uri="{FF2B5EF4-FFF2-40B4-BE49-F238E27FC236}">
                <a16:creationId xmlns:a16="http://schemas.microsoft.com/office/drawing/2014/main" id="{28BBC73E-8146-FA4F-AE61-10D3D6ABF43D}"/>
              </a:ext>
            </a:extLst>
          </p:cNvPr>
          <p:cNvSpPr>
            <a:spLocks noGrp="1"/>
          </p:cNvSpPr>
          <p:nvPr>
            <p:ph type="body" sz="quarter" idx="10"/>
          </p:nvPr>
        </p:nvSpPr>
        <p:spPr>
          <a:xfrm>
            <a:off x="648000" y="414000"/>
            <a:ext cx="8963346" cy="533400"/>
          </a:xfrm>
        </p:spPr>
        <p:txBody>
          <a:bodyPr/>
          <a:lstStyle/>
          <a:p>
            <a:r>
              <a:rPr lang="en-IE" b="1" dirty="0"/>
              <a:t>BA</a:t>
            </a:r>
            <a:r>
              <a:rPr lang="en-IE" dirty="0"/>
              <a:t> (Hons) FINE ART</a:t>
            </a:r>
          </a:p>
          <a:p>
            <a:endParaRPr lang="en-IE" dirty="0"/>
          </a:p>
        </p:txBody>
      </p:sp>
    </p:spTree>
    <p:extLst>
      <p:ext uri="{BB962C8B-B14F-4D97-AF65-F5344CB8AC3E}">
        <p14:creationId xmlns:p14="http://schemas.microsoft.com/office/powerpoint/2010/main" val="13586424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FD3C042-600C-0645-AC94-71863216C2DE}"/>
              </a:ext>
            </a:extLst>
          </p:cNvPr>
          <p:cNvSpPr>
            <a:spLocks noGrp="1"/>
          </p:cNvSpPr>
          <p:nvPr>
            <p:ph idx="1"/>
          </p:nvPr>
        </p:nvSpPr>
        <p:spPr>
          <a:xfrm>
            <a:off x="450938" y="1903956"/>
            <a:ext cx="5556162" cy="3379243"/>
          </a:xfrm>
        </p:spPr>
        <p:txBody>
          <a:bodyPr>
            <a:normAutofit fontScale="77500" lnSpcReduction="20000"/>
          </a:bodyPr>
          <a:lstStyle/>
          <a:p>
            <a:r>
              <a:rPr lang="en-IE" sz="4200" b="1" dirty="0">
                <a:latin typeface="Calibri" charset="0"/>
                <a:ea typeface="Calibri" charset="0"/>
                <a:cs typeface="Calibri" charset="0"/>
              </a:rPr>
              <a:t>GRADUATE </a:t>
            </a:r>
            <a:r>
              <a:rPr lang="en-IE" sz="4200" dirty="0">
                <a:latin typeface="Calibri" charset="0"/>
                <a:ea typeface="Calibri" charset="0"/>
                <a:cs typeface="Calibri" charset="0"/>
              </a:rPr>
              <a:t>Profile</a:t>
            </a:r>
            <a:endParaRPr lang="en-IE" sz="4200" b="1" dirty="0">
              <a:solidFill>
                <a:schemeClr val="tx1">
                  <a:lumMod val="50000"/>
                  <a:lumOff val="50000"/>
                </a:schemeClr>
              </a:solidFill>
              <a:latin typeface="Calibri" charset="0"/>
              <a:ea typeface="Calibri" charset="0"/>
              <a:cs typeface="Calibri" charset="0"/>
            </a:endParaRPr>
          </a:p>
          <a:p>
            <a:r>
              <a:rPr lang="en-IE" sz="2600" dirty="0">
                <a:latin typeface="Calibri" charset="0"/>
                <a:ea typeface="Calibri" charset="0"/>
                <a:cs typeface="Calibri" charset="0"/>
              </a:rPr>
              <a:t>Sophie </a:t>
            </a:r>
            <a:r>
              <a:rPr lang="en-IE" sz="2600" dirty="0" err="1">
                <a:latin typeface="Calibri" charset="0"/>
                <a:ea typeface="Calibri" charset="0"/>
                <a:cs typeface="Calibri" charset="0"/>
              </a:rPr>
              <a:t>Behal</a:t>
            </a:r>
            <a:endParaRPr lang="en-IE" sz="2600" b="1" dirty="0">
              <a:solidFill>
                <a:schemeClr val="tx1">
                  <a:lumMod val="50000"/>
                  <a:lumOff val="50000"/>
                </a:schemeClr>
              </a:solidFill>
              <a:latin typeface="Calibri" charset="0"/>
              <a:ea typeface="Calibri" charset="0"/>
              <a:cs typeface="Calibri" charset="0"/>
            </a:endParaRPr>
          </a:p>
          <a:p>
            <a:r>
              <a:rPr lang="en-IE" sz="2600" dirty="0">
                <a:solidFill>
                  <a:schemeClr val="tx1">
                    <a:lumMod val="50000"/>
                    <a:lumOff val="50000"/>
                  </a:schemeClr>
                </a:solidFill>
                <a:latin typeface="Calibri" charset="0"/>
                <a:ea typeface="Calibri" charset="0"/>
                <a:cs typeface="Calibri" charset="0"/>
              </a:rPr>
              <a:t>Visual Artist and Curator</a:t>
            </a:r>
          </a:p>
          <a:p>
            <a:pPr>
              <a:lnSpc>
                <a:spcPct val="120000"/>
              </a:lnSpc>
            </a:pPr>
            <a:endParaRPr lang="en-IE" sz="2600" dirty="0">
              <a:solidFill>
                <a:schemeClr val="tx1">
                  <a:lumMod val="50000"/>
                  <a:lumOff val="50000"/>
                </a:schemeClr>
              </a:solidFill>
              <a:latin typeface="Calibri" charset="0"/>
              <a:ea typeface="Arial Hebrew Scholar" charset="-79"/>
              <a:cs typeface="Calibri" charset="0"/>
            </a:endParaRPr>
          </a:p>
          <a:p>
            <a:pPr>
              <a:lnSpc>
                <a:spcPct val="120000"/>
              </a:lnSpc>
            </a:pPr>
            <a:r>
              <a:rPr lang="en-IE" sz="2600" dirty="0">
                <a:solidFill>
                  <a:schemeClr val="tx1">
                    <a:lumMod val="50000"/>
                    <a:lumOff val="50000"/>
                  </a:schemeClr>
                </a:solidFill>
                <a:latin typeface="+mn-lt"/>
                <a:ea typeface="Arial Hebrew Scholar" charset="-79"/>
                <a:cs typeface="Arial Hebrew Scholar" charset="-79"/>
              </a:rPr>
              <a:t>Cork is a brilliant city to be a student in and Crawford is right in the middle of what’s going on. Being in such a supportive and inspiring environment is the best place to dedicate yourself to exploring your interests and making work.</a:t>
            </a:r>
          </a:p>
          <a:p>
            <a:pPr>
              <a:lnSpc>
                <a:spcPct val="100000"/>
              </a:lnSpc>
            </a:pPr>
            <a:endParaRPr lang="en-IE" sz="7200" dirty="0">
              <a:solidFill>
                <a:schemeClr val="tx1">
                  <a:lumMod val="50000"/>
                  <a:lumOff val="50000"/>
                </a:schemeClr>
              </a:solidFill>
              <a:latin typeface="Arial Hebrew Scholar" charset="-79"/>
              <a:ea typeface="Arial Hebrew Scholar" charset="-79"/>
              <a:cs typeface="Arial Hebrew Scholar" charset="-79"/>
            </a:endParaRPr>
          </a:p>
          <a:p>
            <a:pPr>
              <a:lnSpc>
                <a:spcPct val="100000"/>
              </a:lnSpc>
            </a:pPr>
            <a:endParaRPr lang="en-IE" sz="2400" dirty="0">
              <a:solidFill>
                <a:schemeClr val="bg1"/>
              </a:solidFill>
              <a:latin typeface="Helvetica Light" panose="020B0403020202020204" pitchFamily="34" charset="0"/>
            </a:endParaRPr>
          </a:p>
        </p:txBody>
      </p:sp>
      <p:sp>
        <p:nvSpPr>
          <p:cNvPr id="10" name="Text Placeholder 4">
            <a:extLst>
              <a:ext uri="{FF2B5EF4-FFF2-40B4-BE49-F238E27FC236}">
                <a16:creationId xmlns:a16="http://schemas.microsoft.com/office/drawing/2014/main" id="{712F7D3B-D9F5-F241-882B-8A3F0014CFF1}"/>
              </a:ext>
            </a:extLst>
          </p:cNvPr>
          <p:cNvSpPr>
            <a:spLocks noGrp="1"/>
          </p:cNvSpPr>
          <p:nvPr>
            <p:ph type="body" sz="quarter" idx="10"/>
          </p:nvPr>
        </p:nvSpPr>
        <p:spPr>
          <a:xfrm>
            <a:off x="648000" y="414000"/>
            <a:ext cx="8963346" cy="533400"/>
          </a:xfrm>
        </p:spPr>
        <p:txBody>
          <a:bodyPr/>
          <a:lstStyle/>
          <a:p>
            <a:r>
              <a:rPr lang="en-IE" b="1" dirty="0"/>
              <a:t>BA</a:t>
            </a:r>
            <a:r>
              <a:rPr lang="en-IE" dirty="0"/>
              <a:t> (Hons) FINE ART</a:t>
            </a:r>
          </a:p>
          <a:p>
            <a:endParaRPr lang="en-IE" dirty="0"/>
          </a:p>
        </p:txBody>
      </p:sp>
      <p:pic>
        <p:nvPicPr>
          <p:cNvPr id="5" name="Picture 4">
            <a:extLst>
              <a:ext uri="{FF2B5EF4-FFF2-40B4-BE49-F238E27FC236}">
                <a16:creationId xmlns:a16="http://schemas.microsoft.com/office/drawing/2014/main" id="{A17B4F4A-F5DF-5647-8527-04831C8D0FA1}"/>
              </a:ext>
            </a:extLst>
          </p:cNvPr>
          <p:cNvPicPr>
            <a:picLocks noChangeAspect="1"/>
          </p:cNvPicPr>
          <p:nvPr/>
        </p:nvPicPr>
        <p:blipFill>
          <a:blip r:embed="rId3"/>
          <a:stretch>
            <a:fillRect/>
          </a:stretch>
        </p:blipFill>
        <p:spPr>
          <a:xfrm>
            <a:off x="6569496" y="1652113"/>
            <a:ext cx="5622504" cy="3452415"/>
          </a:xfrm>
          <a:prstGeom prst="rect">
            <a:avLst/>
          </a:prstGeom>
        </p:spPr>
      </p:pic>
    </p:spTree>
    <p:extLst>
      <p:ext uri="{BB962C8B-B14F-4D97-AF65-F5344CB8AC3E}">
        <p14:creationId xmlns:p14="http://schemas.microsoft.com/office/powerpoint/2010/main" val="5972415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1377108"/>
            <a:ext cx="12192000" cy="4990003"/>
          </a:xfrm>
          <a:prstGeom prst="rect">
            <a:avLst/>
          </a:prstGeom>
        </p:spPr>
      </p:pic>
      <p:sp>
        <p:nvSpPr>
          <p:cNvPr id="8" name="TextBox 7">
            <a:extLst>
              <a:ext uri="{FF2B5EF4-FFF2-40B4-BE49-F238E27FC236}">
                <a16:creationId xmlns:a16="http://schemas.microsoft.com/office/drawing/2014/main" id="{CD1D31D8-A7C7-574D-BF90-E206A061C9B7}"/>
              </a:ext>
            </a:extLst>
          </p:cNvPr>
          <p:cNvSpPr txBox="1"/>
          <p:nvPr/>
        </p:nvSpPr>
        <p:spPr>
          <a:xfrm>
            <a:off x="1272989" y="1915392"/>
            <a:ext cx="3563578" cy="3970318"/>
          </a:xfrm>
          <a:prstGeom prst="rect">
            <a:avLst/>
          </a:prstGeom>
          <a:noFill/>
        </p:spPr>
        <p:txBody>
          <a:bodyPr wrap="square" rtlCol="0">
            <a:spAutoFit/>
          </a:bodyPr>
          <a:lstStyle/>
          <a:p>
            <a:r>
              <a:rPr lang="en-US" cap="all" dirty="0">
                <a:solidFill>
                  <a:schemeClr val="tx1">
                    <a:lumMod val="50000"/>
                    <a:lumOff val="50000"/>
                  </a:schemeClr>
                </a:solidFill>
              </a:rPr>
              <a:t>BA </a:t>
            </a:r>
            <a:r>
              <a:rPr lang="en-US" b="1" dirty="0">
                <a:solidFill>
                  <a:schemeClr val="tx1">
                    <a:lumMod val="50000"/>
                    <a:lumOff val="50000"/>
                  </a:schemeClr>
                </a:solidFill>
              </a:rPr>
              <a:t>Contemporary Applied Art</a:t>
            </a:r>
            <a:r>
              <a:rPr lang="en-US" dirty="0">
                <a:solidFill>
                  <a:schemeClr val="tx1">
                    <a:lumMod val="50000"/>
                    <a:lumOff val="50000"/>
                  </a:schemeClr>
                </a:solidFill>
              </a:rPr>
              <a:t> is an innovative interdisciplinary programme with an emphasis in three main material areas: Ceramics, Glass and Textiles, either as a chosen specialism, or in combination.  </a:t>
            </a:r>
          </a:p>
          <a:p>
            <a:r>
              <a:rPr lang="en-US" dirty="0">
                <a:solidFill>
                  <a:schemeClr val="tx1">
                    <a:lumMod val="50000"/>
                    <a:lumOff val="50000"/>
                  </a:schemeClr>
                </a:solidFill>
              </a:rPr>
              <a:t>It offers students the opportunity to creatively develop and make objects.  The emphasis is on an open and experimental exploration grounded in historical context and current critical debate about contemporary practice. </a:t>
            </a:r>
            <a:r>
              <a:rPr lang="en-US" dirty="0"/>
              <a:t> </a:t>
            </a:r>
            <a:r>
              <a:rPr lang="en-IE" dirty="0">
                <a:solidFill>
                  <a:schemeClr val="bg1"/>
                </a:solidFill>
              </a:rPr>
              <a:t>trips.</a:t>
            </a:r>
            <a:endParaRPr lang="en-IE" dirty="0">
              <a:solidFill>
                <a:schemeClr val="bg1"/>
              </a:solidFill>
              <a:latin typeface="Calibri" charset="0"/>
              <a:ea typeface="Calibri" charset="0"/>
              <a:cs typeface="Calibri" charset="0"/>
            </a:endParaRPr>
          </a:p>
        </p:txBody>
      </p:sp>
      <p:sp>
        <p:nvSpPr>
          <p:cNvPr id="10" name="Text Placeholder 2">
            <a:extLst>
              <a:ext uri="{FF2B5EF4-FFF2-40B4-BE49-F238E27FC236}">
                <a16:creationId xmlns:a16="http://schemas.microsoft.com/office/drawing/2014/main" id="{04993B0E-1F7D-D844-859A-CAEF8A0760E0}"/>
              </a:ext>
            </a:extLst>
          </p:cNvPr>
          <p:cNvSpPr>
            <a:spLocks noGrp="1"/>
          </p:cNvSpPr>
          <p:nvPr>
            <p:ph type="body" sz="quarter" idx="10"/>
          </p:nvPr>
        </p:nvSpPr>
        <p:spPr>
          <a:xfrm>
            <a:off x="648000" y="414000"/>
            <a:ext cx="9075978" cy="1282598"/>
          </a:xfrm>
        </p:spPr>
        <p:txBody>
          <a:bodyPr>
            <a:normAutofit/>
          </a:bodyPr>
          <a:lstStyle/>
          <a:p>
            <a:r>
              <a:rPr lang="en-IE" sz="3000" b="1" dirty="0">
                <a:latin typeface="Helvetica" pitchFamily="2" charset="0"/>
                <a:ea typeface="Arial Hebrew Scholar" charset="-79"/>
                <a:cs typeface="Arial Hebrew Scholar" pitchFamily="2" charset="0"/>
              </a:rPr>
              <a:t>BA </a:t>
            </a:r>
            <a:r>
              <a:rPr lang="en-IE" sz="3000" dirty="0">
                <a:latin typeface="Helvetica" pitchFamily="2" charset="0"/>
                <a:ea typeface="Arial Hebrew Scholar" charset="-79"/>
                <a:cs typeface="Arial Hebrew Scholar" pitchFamily="2" charset="0"/>
              </a:rPr>
              <a:t>(Hons) </a:t>
            </a:r>
            <a:r>
              <a:rPr lang="en-IE" sz="3000" cap="all" dirty="0">
                <a:latin typeface="Helvetica" pitchFamily="2" charset="0"/>
                <a:cs typeface="Arial Hebrew Scholar" pitchFamily="2" charset="0"/>
              </a:rPr>
              <a:t>CONTEMPORARY APPLIED ART </a:t>
            </a:r>
          </a:p>
          <a:p>
            <a:r>
              <a:rPr lang="en-IE" sz="1800" cap="all" dirty="0">
                <a:latin typeface="Helvetica" pitchFamily="2" charset="0"/>
                <a:cs typeface="Arial Hebrew Scholar" pitchFamily="2" charset="0"/>
              </a:rPr>
              <a:t>(CERAMICS, GLASS, TEXTILES)</a:t>
            </a:r>
          </a:p>
        </p:txBody>
      </p:sp>
    </p:spTree>
    <p:extLst>
      <p:ext uri="{BB962C8B-B14F-4D97-AF65-F5344CB8AC3E}">
        <p14:creationId xmlns:p14="http://schemas.microsoft.com/office/powerpoint/2010/main" val="889122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animEffect transition="in" filter="fade">
                                      <p:cBhvr>
                                        <p:cTn id="11"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FD3C042-600C-0645-AC94-71863216C2DE}"/>
              </a:ext>
            </a:extLst>
          </p:cNvPr>
          <p:cNvSpPr>
            <a:spLocks noGrp="1"/>
          </p:cNvSpPr>
          <p:nvPr>
            <p:ph idx="1"/>
          </p:nvPr>
        </p:nvSpPr>
        <p:spPr>
          <a:xfrm>
            <a:off x="365760" y="2036951"/>
            <a:ext cx="3179107" cy="3988464"/>
          </a:xfrm>
        </p:spPr>
        <p:txBody>
          <a:bodyPr>
            <a:normAutofit/>
          </a:bodyPr>
          <a:lstStyle/>
          <a:p>
            <a:pPr>
              <a:lnSpc>
                <a:spcPct val="100000"/>
              </a:lnSpc>
            </a:pPr>
            <a:r>
              <a:rPr lang="en-US" sz="2000" b="1" dirty="0">
                <a:solidFill>
                  <a:schemeClr val="tx1">
                    <a:lumMod val="65000"/>
                    <a:lumOff val="35000"/>
                  </a:schemeClr>
                </a:solidFill>
                <a:latin typeface="Calibri" charset="0"/>
                <a:ea typeface="Calibri" charset="0"/>
                <a:cs typeface="Calibri" charset="0"/>
              </a:rPr>
              <a:t>The Crawford consists of  three Departments</a:t>
            </a:r>
            <a:r>
              <a:rPr lang="en-US" sz="2000" dirty="0">
                <a:solidFill>
                  <a:schemeClr val="tx1">
                    <a:lumMod val="50000"/>
                    <a:lumOff val="50000"/>
                  </a:schemeClr>
                </a:solidFill>
                <a:latin typeface="Calibri" charset="0"/>
                <a:ea typeface="Calibri" charset="0"/>
                <a:cs typeface="Calibri" charset="0"/>
              </a:rPr>
              <a:t>, based in Sharman Crawford Street, Bishopstown Campus,            46 Grand Parade and Envision Centre, Sober Lane.</a:t>
            </a:r>
          </a:p>
          <a:p>
            <a:pPr>
              <a:lnSpc>
                <a:spcPct val="100000"/>
              </a:lnSpc>
            </a:pPr>
            <a:endParaRPr lang="en-US" sz="2000" dirty="0">
              <a:solidFill>
                <a:schemeClr val="tx1">
                  <a:lumMod val="50000"/>
                  <a:lumOff val="50000"/>
                </a:schemeClr>
              </a:solidFill>
              <a:latin typeface="Calibri" charset="0"/>
              <a:ea typeface="Calibri" charset="0"/>
              <a:cs typeface="Calibri" charset="0"/>
            </a:endParaRPr>
          </a:p>
          <a:p>
            <a:pPr>
              <a:lnSpc>
                <a:spcPct val="100000"/>
              </a:lnSpc>
            </a:pPr>
            <a:r>
              <a:rPr lang="en-US" sz="2000" b="1" dirty="0">
                <a:solidFill>
                  <a:schemeClr val="tx1">
                    <a:lumMod val="65000"/>
                    <a:lumOff val="35000"/>
                  </a:schemeClr>
                </a:solidFill>
                <a:latin typeface="Calibri" charset="0"/>
                <a:ea typeface="Calibri" charset="0"/>
                <a:cs typeface="Calibri" charset="0"/>
              </a:rPr>
              <a:t>Fine Art &amp; Applied Art</a:t>
            </a:r>
          </a:p>
          <a:p>
            <a:pPr>
              <a:lnSpc>
                <a:spcPct val="100000"/>
              </a:lnSpc>
            </a:pPr>
            <a:r>
              <a:rPr lang="en-US" sz="2000" b="1" dirty="0">
                <a:solidFill>
                  <a:schemeClr val="tx1">
                    <a:lumMod val="65000"/>
                    <a:lumOff val="35000"/>
                  </a:schemeClr>
                </a:solidFill>
                <a:latin typeface="Calibri" charset="0"/>
                <a:ea typeface="Calibri" charset="0"/>
                <a:cs typeface="Calibri" charset="0"/>
              </a:rPr>
              <a:t>Media Communications </a:t>
            </a:r>
          </a:p>
          <a:p>
            <a:pPr>
              <a:lnSpc>
                <a:spcPct val="100000"/>
              </a:lnSpc>
            </a:pPr>
            <a:r>
              <a:rPr lang="en-US" sz="2000" b="1" dirty="0">
                <a:solidFill>
                  <a:schemeClr val="tx1">
                    <a:lumMod val="65000"/>
                    <a:lumOff val="35000"/>
                  </a:schemeClr>
                </a:solidFill>
                <a:latin typeface="Calibri" charset="0"/>
                <a:ea typeface="Calibri" charset="0"/>
                <a:cs typeface="Calibri" charset="0"/>
              </a:rPr>
              <a:t>Arts in Health &amp; Education</a:t>
            </a:r>
          </a:p>
          <a:p>
            <a:pPr>
              <a:lnSpc>
                <a:spcPct val="100000"/>
              </a:lnSpc>
            </a:pPr>
            <a:endParaRPr lang="en-US" sz="2000" dirty="0">
              <a:latin typeface="Arial Hebrew Scholar" charset="-79"/>
              <a:ea typeface="Arial Hebrew Scholar" charset="-79"/>
              <a:cs typeface="Arial Hebrew Scholar" charset="-79"/>
            </a:endParaRPr>
          </a:p>
          <a:p>
            <a:pPr>
              <a:lnSpc>
                <a:spcPct val="100000"/>
              </a:lnSpc>
            </a:pPr>
            <a:endParaRPr lang="en-IE" sz="2000" dirty="0">
              <a:solidFill>
                <a:schemeClr val="bg1"/>
              </a:solidFill>
              <a:latin typeface="Arial Hebrew Scholar" charset="-79"/>
              <a:ea typeface="Arial Hebrew Scholar" charset="-79"/>
              <a:cs typeface="Arial Hebrew Scholar" charset="-79"/>
            </a:endParaRPr>
          </a:p>
        </p:txBody>
      </p:sp>
      <p:sp>
        <p:nvSpPr>
          <p:cNvPr id="8" name="Text Placeholder 2">
            <a:extLst>
              <a:ext uri="{FF2B5EF4-FFF2-40B4-BE49-F238E27FC236}">
                <a16:creationId xmlns:a16="http://schemas.microsoft.com/office/drawing/2014/main" id="{04993B0E-1F7D-D844-859A-CAEF8A0760E0}"/>
              </a:ext>
            </a:extLst>
          </p:cNvPr>
          <p:cNvSpPr txBox="1">
            <a:spLocks/>
          </p:cNvSpPr>
          <p:nvPr/>
        </p:nvSpPr>
        <p:spPr>
          <a:xfrm>
            <a:off x="648000" y="414000"/>
            <a:ext cx="3637561" cy="5334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bg1"/>
                </a:solidFill>
                <a:latin typeface="Helvetica Light" panose="020B04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cap="all" dirty="0"/>
              <a:t>OUR </a:t>
            </a:r>
            <a:r>
              <a:rPr lang="en-IE" cap="all" dirty="0"/>
              <a:t>DEPARTMENTS</a:t>
            </a:r>
          </a:p>
        </p:txBody>
      </p:sp>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698533" y="1939598"/>
            <a:ext cx="8493467" cy="3770838"/>
          </a:xfrm>
          <a:prstGeom prst="rect">
            <a:avLst/>
          </a:prstGeom>
        </p:spPr>
      </p:pic>
      <p:pic>
        <p:nvPicPr>
          <p:cNvPr id="4" name="Picture 3">
            <a:extLst>
              <a:ext uri="{FF2B5EF4-FFF2-40B4-BE49-F238E27FC236}">
                <a16:creationId xmlns:a16="http://schemas.microsoft.com/office/drawing/2014/main" id="{1ADDE85B-DE57-704A-AE6E-A565A733C29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0387422" y="1939598"/>
            <a:ext cx="1804578" cy="3770838"/>
          </a:xfrm>
          <a:prstGeom prst="rect">
            <a:avLst/>
          </a:prstGeom>
        </p:spPr>
      </p:pic>
    </p:spTree>
    <p:extLst>
      <p:ext uri="{BB962C8B-B14F-4D97-AF65-F5344CB8AC3E}">
        <p14:creationId xmlns:p14="http://schemas.microsoft.com/office/powerpoint/2010/main" val="538825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D1D31D8-A7C7-574D-BF90-E206A061C9B7}"/>
              </a:ext>
            </a:extLst>
          </p:cNvPr>
          <p:cNvSpPr txBox="1"/>
          <p:nvPr/>
        </p:nvSpPr>
        <p:spPr>
          <a:xfrm>
            <a:off x="409102" y="1846708"/>
            <a:ext cx="3879234" cy="4081245"/>
          </a:xfrm>
          <a:prstGeom prst="rect">
            <a:avLst/>
          </a:prstGeom>
          <a:noFill/>
        </p:spPr>
        <p:txBody>
          <a:bodyPr wrap="square" rtlCol="0">
            <a:spAutoFit/>
          </a:bodyPr>
          <a:lstStyle/>
          <a:p>
            <a:r>
              <a:rPr lang="en-US" sz="2800" b="1" cap="all" dirty="0"/>
              <a:t>WHAT </a:t>
            </a:r>
            <a:r>
              <a:rPr lang="en-US" sz="2800" cap="all" dirty="0"/>
              <a:t>YOU Do</a:t>
            </a:r>
          </a:p>
          <a:p>
            <a:endParaRPr lang="en-IE" dirty="0">
              <a:solidFill>
                <a:schemeClr val="tx1">
                  <a:lumMod val="50000"/>
                  <a:lumOff val="50000"/>
                </a:schemeClr>
              </a:solidFill>
            </a:endParaRPr>
          </a:p>
          <a:p>
            <a:pPr marL="285750" indent="-285750">
              <a:lnSpc>
                <a:spcPct val="150000"/>
              </a:lnSpc>
              <a:buFont typeface="Arial" charset="0"/>
              <a:buChar char="•"/>
            </a:pPr>
            <a:r>
              <a:rPr lang="en-IE" dirty="0">
                <a:solidFill>
                  <a:schemeClr val="bg1">
                    <a:lumMod val="50000"/>
                  </a:schemeClr>
                </a:solidFill>
              </a:rPr>
              <a:t>Studio Practice</a:t>
            </a:r>
          </a:p>
          <a:p>
            <a:pPr marL="285750" indent="-285750">
              <a:lnSpc>
                <a:spcPct val="150000"/>
              </a:lnSpc>
              <a:buFont typeface="Arial" charset="0"/>
              <a:buChar char="•"/>
            </a:pPr>
            <a:r>
              <a:rPr lang="en-IE" dirty="0">
                <a:solidFill>
                  <a:schemeClr val="bg1">
                    <a:lumMod val="50000"/>
                  </a:schemeClr>
                </a:solidFill>
              </a:rPr>
              <a:t>Applied </a:t>
            </a:r>
            <a:r>
              <a:rPr lang="en-IE" b="1" dirty="0">
                <a:solidFill>
                  <a:schemeClr val="bg1">
                    <a:lumMod val="50000"/>
                  </a:schemeClr>
                </a:solidFill>
              </a:rPr>
              <a:t>Art History</a:t>
            </a:r>
          </a:p>
          <a:p>
            <a:pPr marL="285750" indent="-285750">
              <a:lnSpc>
                <a:spcPct val="150000"/>
              </a:lnSpc>
              <a:buFont typeface="Arial" charset="0"/>
              <a:buChar char="•"/>
            </a:pPr>
            <a:r>
              <a:rPr lang="en-IE" b="1" dirty="0">
                <a:solidFill>
                  <a:schemeClr val="bg1">
                    <a:lumMod val="50000"/>
                  </a:schemeClr>
                </a:solidFill>
              </a:rPr>
              <a:t>Drawing</a:t>
            </a:r>
          </a:p>
          <a:p>
            <a:pPr marL="285750" indent="-285750">
              <a:lnSpc>
                <a:spcPct val="150000"/>
              </a:lnSpc>
              <a:buFont typeface="Arial" charset="0"/>
              <a:buChar char="•"/>
            </a:pPr>
            <a:r>
              <a:rPr lang="en-IE" dirty="0">
                <a:solidFill>
                  <a:schemeClr val="bg1">
                    <a:lumMod val="50000"/>
                  </a:schemeClr>
                </a:solidFill>
              </a:rPr>
              <a:t>Ceramics, Glass</a:t>
            </a:r>
          </a:p>
          <a:p>
            <a:pPr marL="285750" indent="-285750">
              <a:lnSpc>
                <a:spcPct val="150000"/>
              </a:lnSpc>
              <a:buFont typeface="Arial" charset="0"/>
              <a:buChar char="•"/>
            </a:pPr>
            <a:r>
              <a:rPr lang="en-IE" b="1" dirty="0">
                <a:solidFill>
                  <a:schemeClr val="bg1">
                    <a:lumMod val="50000"/>
                  </a:schemeClr>
                </a:solidFill>
              </a:rPr>
              <a:t>Textiles</a:t>
            </a:r>
          </a:p>
          <a:p>
            <a:pPr marL="285750" indent="-285750">
              <a:lnSpc>
                <a:spcPct val="150000"/>
              </a:lnSpc>
              <a:buFont typeface="Arial" charset="0"/>
              <a:buChar char="•"/>
            </a:pPr>
            <a:r>
              <a:rPr lang="en-IE" dirty="0">
                <a:solidFill>
                  <a:schemeClr val="bg1">
                    <a:lumMod val="50000"/>
                  </a:schemeClr>
                </a:solidFill>
              </a:rPr>
              <a:t>Mould-making</a:t>
            </a:r>
          </a:p>
          <a:p>
            <a:pPr marL="285750" indent="-285750">
              <a:lnSpc>
                <a:spcPct val="150000"/>
              </a:lnSpc>
              <a:buFont typeface="Arial" charset="0"/>
              <a:buChar char="•"/>
            </a:pPr>
            <a:r>
              <a:rPr lang="en-IE" b="1" dirty="0">
                <a:solidFill>
                  <a:schemeClr val="bg1">
                    <a:lumMod val="50000"/>
                  </a:schemeClr>
                </a:solidFill>
              </a:rPr>
              <a:t>Professional Practice</a:t>
            </a:r>
            <a:r>
              <a:rPr lang="en-IE" dirty="0">
                <a:solidFill>
                  <a:schemeClr val="bg1">
                    <a:lumMod val="50000"/>
                  </a:schemeClr>
                </a:solidFill>
              </a:rPr>
              <a:t>,</a:t>
            </a:r>
          </a:p>
          <a:p>
            <a:pPr marL="285750" indent="-285750">
              <a:lnSpc>
                <a:spcPct val="150000"/>
              </a:lnSpc>
              <a:buFont typeface="Arial" charset="0"/>
              <a:buChar char="•"/>
            </a:pPr>
            <a:r>
              <a:rPr lang="en-IE" dirty="0">
                <a:solidFill>
                  <a:schemeClr val="bg1">
                    <a:lumMod val="50000"/>
                  </a:schemeClr>
                </a:solidFill>
              </a:rPr>
              <a:t>Contemporary Applied Art Practice</a:t>
            </a: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36659" y="1377181"/>
            <a:ext cx="5746641" cy="2546416"/>
          </a:xfrm>
          <a:prstGeom prst="rect">
            <a:avLst/>
          </a:prstGeom>
        </p:spPr>
      </p:pic>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36658" y="3792070"/>
            <a:ext cx="5746641" cy="2581585"/>
          </a:xfrm>
          <a:prstGeom prst="rect">
            <a:avLst/>
          </a:prstGeom>
        </p:spPr>
      </p:pic>
      <p:sp>
        <p:nvSpPr>
          <p:cNvPr id="11" name="Text Placeholder 2">
            <a:extLst>
              <a:ext uri="{FF2B5EF4-FFF2-40B4-BE49-F238E27FC236}">
                <a16:creationId xmlns:a16="http://schemas.microsoft.com/office/drawing/2014/main" id="{CC35D3F1-86EE-3C49-B158-644AB5F69145}"/>
              </a:ext>
            </a:extLst>
          </p:cNvPr>
          <p:cNvSpPr>
            <a:spLocks noGrp="1"/>
          </p:cNvSpPr>
          <p:nvPr>
            <p:ph type="body" sz="quarter" idx="10"/>
          </p:nvPr>
        </p:nvSpPr>
        <p:spPr>
          <a:xfrm>
            <a:off x="648000" y="414000"/>
            <a:ext cx="9075978" cy="1282598"/>
          </a:xfrm>
        </p:spPr>
        <p:txBody>
          <a:bodyPr>
            <a:normAutofit/>
          </a:bodyPr>
          <a:lstStyle/>
          <a:p>
            <a:r>
              <a:rPr lang="en-IE" sz="3000" b="1" dirty="0">
                <a:latin typeface="Helvetica" pitchFamily="2" charset="0"/>
                <a:ea typeface="Arial Hebrew Scholar" charset="-79"/>
                <a:cs typeface="Arial Hebrew Scholar" pitchFamily="2" charset="0"/>
              </a:rPr>
              <a:t>BA </a:t>
            </a:r>
            <a:r>
              <a:rPr lang="en-IE" sz="3000" dirty="0">
                <a:latin typeface="Helvetica" pitchFamily="2" charset="0"/>
                <a:ea typeface="Arial Hebrew Scholar" charset="-79"/>
                <a:cs typeface="Arial Hebrew Scholar" pitchFamily="2" charset="0"/>
              </a:rPr>
              <a:t>(Hons) </a:t>
            </a:r>
            <a:r>
              <a:rPr lang="en-IE" sz="3000" cap="all" dirty="0">
                <a:latin typeface="Helvetica" pitchFamily="2" charset="0"/>
                <a:cs typeface="Arial Hebrew Scholar" pitchFamily="2" charset="0"/>
              </a:rPr>
              <a:t>CONTEMPORARY APPLIED ART </a:t>
            </a:r>
          </a:p>
          <a:p>
            <a:r>
              <a:rPr lang="en-IE" sz="1800" cap="all" dirty="0">
                <a:latin typeface="Helvetica" pitchFamily="2" charset="0"/>
                <a:cs typeface="Arial Hebrew Scholar" pitchFamily="2" charset="0"/>
              </a:rPr>
              <a:t>(CERAMICS, GLASS, TEXTILES)</a:t>
            </a:r>
          </a:p>
        </p:txBody>
      </p:sp>
    </p:spTree>
    <p:extLst>
      <p:ext uri="{BB962C8B-B14F-4D97-AF65-F5344CB8AC3E}">
        <p14:creationId xmlns:p14="http://schemas.microsoft.com/office/powerpoint/2010/main" val="18613160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D1D31D8-A7C7-574D-BF90-E206A061C9B7}"/>
              </a:ext>
            </a:extLst>
          </p:cNvPr>
          <p:cNvSpPr txBox="1"/>
          <p:nvPr/>
        </p:nvSpPr>
        <p:spPr>
          <a:xfrm>
            <a:off x="354893" y="1846708"/>
            <a:ext cx="4086478" cy="3508653"/>
          </a:xfrm>
          <a:prstGeom prst="rect">
            <a:avLst/>
          </a:prstGeom>
          <a:noFill/>
        </p:spPr>
        <p:txBody>
          <a:bodyPr wrap="square" rtlCol="0">
            <a:spAutoFit/>
          </a:bodyPr>
          <a:lstStyle/>
          <a:p>
            <a:r>
              <a:rPr lang="en-US" sz="2800" b="1" cap="all" dirty="0"/>
              <a:t>Career</a:t>
            </a:r>
            <a:r>
              <a:rPr lang="en-US" sz="2800" cap="all" dirty="0"/>
              <a:t> Opportunities</a:t>
            </a:r>
          </a:p>
          <a:p>
            <a:endParaRPr lang="en-US" sz="2800" cap="all" dirty="0">
              <a:solidFill>
                <a:schemeClr val="tx1">
                  <a:lumMod val="50000"/>
                  <a:lumOff val="50000"/>
                </a:schemeClr>
              </a:solidFill>
            </a:endParaRPr>
          </a:p>
          <a:p>
            <a:pPr>
              <a:lnSpc>
                <a:spcPct val="150000"/>
              </a:lnSpc>
            </a:pPr>
            <a:r>
              <a:rPr lang="en-US" sz="1600" b="1" dirty="0">
                <a:solidFill>
                  <a:schemeClr val="tx1">
                    <a:lumMod val="50000"/>
                    <a:lumOff val="50000"/>
                  </a:schemeClr>
                </a:solidFill>
              </a:rPr>
              <a:t>Exhibiting Artist / Maker</a:t>
            </a:r>
            <a:r>
              <a:rPr lang="en-US" sz="1600" dirty="0">
                <a:solidFill>
                  <a:schemeClr val="tx1">
                    <a:lumMod val="50000"/>
                    <a:lumOff val="50000"/>
                  </a:schemeClr>
                </a:solidFill>
              </a:rPr>
              <a:t> </a:t>
            </a:r>
            <a:r>
              <a:rPr lang="en-US" sz="1600" b="1" dirty="0">
                <a:solidFill>
                  <a:schemeClr val="tx1">
                    <a:lumMod val="50000"/>
                    <a:lumOff val="50000"/>
                  </a:schemeClr>
                </a:solidFill>
              </a:rPr>
              <a:t>•</a:t>
            </a:r>
            <a:r>
              <a:rPr lang="en-US" sz="1600" dirty="0">
                <a:solidFill>
                  <a:schemeClr val="tx1">
                    <a:lumMod val="50000"/>
                    <a:lumOff val="50000"/>
                  </a:schemeClr>
                </a:solidFill>
              </a:rPr>
              <a:t> Craft Designer </a:t>
            </a:r>
          </a:p>
          <a:p>
            <a:pPr>
              <a:lnSpc>
                <a:spcPct val="150000"/>
              </a:lnSpc>
            </a:pPr>
            <a:r>
              <a:rPr lang="en-US" sz="1600" b="1" dirty="0">
                <a:solidFill>
                  <a:schemeClr val="tx1">
                    <a:lumMod val="50000"/>
                    <a:lumOff val="50000"/>
                  </a:schemeClr>
                </a:solidFill>
              </a:rPr>
              <a:t>• </a:t>
            </a:r>
            <a:r>
              <a:rPr lang="en-US" sz="1600" dirty="0">
                <a:solidFill>
                  <a:schemeClr val="tx1">
                    <a:lumMod val="50000"/>
                    <a:lumOff val="50000"/>
                  </a:schemeClr>
                </a:solidFill>
              </a:rPr>
              <a:t>Community Arts </a:t>
            </a:r>
            <a:r>
              <a:rPr lang="en-US" sz="1600" b="1" dirty="0">
                <a:solidFill>
                  <a:schemeClr val="tx1">
                    <a:lumMod val="50000"/>
                    <a:lumOff val="50000"/>
                  </a:schemeClr>
                </a:solidFill>
              </a:rPr>
              <a:t> • Curator</a:t>
            </a:r>
            <a:r>
              <a:rPr lang="en-US" sz="1600" dirty="0">
                <a:solidFill>
                  <a:schemeClr val="tx1">
                    <a:lumMod val="50000"/>
                    <a:lumOff val="50000"/>
                  </a:schemeClr>
                </a:solidFill>
              </a:rPr>
              <a:t> </a:t>
            </a:r>
            <a:r>
              <a:rPr lang="en-US" sz="1600" b="1" dirty="0">
                <a:solidFill>
                  <a:schemeClr val="tx1">
                    <a:lumMod val="50000"/>
                    <a:lumOff val="50000"/>
                  </a:schemeClr>
                </a:solidFill>
              </a:rPr>
              <a:t>•</a:t>
            </a:r>
            <a:r>
              <a:rPr lang="en-US" sz="1600" dirty="0">
                <a:solidFill>
                  <a:schemeClr val="tx1">
                    <a:lumMod val="50000"/>
                    <a:lumOff val="50000"/>
                  </a:schemeClr>
                </a:solidFill>
              </a:rPr>
              <a:t> Arts Administrator </a:t>
            </a:r>
            <a:r>
              <a:rPr lang="en-US" sz="1600" b="1" dirty="0">
                <a:solidFill>
                  <a:schemeClr val="tx1">
                    <a:lumMod val="50000"/>
                    <a:lumOff val="50000"/>
                  </a:schemeClr>
                </a:solidFill>
              </a:rPr>
              <a:t>•Gallery/Museum Professional </a:t>
            </a:r>
            <a:r>
              <a:rPr lang="en-US" sz="1600" dirty="0">
                <a:solidFill>
                  <a:schemeClr val="tx1">
                    <a:lumMod val="50000"/>
                    <a:lumOff val="50000"/>
                  </a:schemeClr>
                </a:solidFill>
              </a:rPr>
              <a:t>  </a:t>
            </a:r>
            <a:r>
              <a:rPr lang="en-US" sz="1600" b="1" dirty="0">
                <a:solidFill>
                  <a:schemeClr val="tx1">
                    <a:lumMod val="50000"/>
                    <a:lumOff val="50000"/>
                  </a:schemeClr>
                </a:solidFill>
              </a:rPr>
              <a:t>• </a:t>
            </a:r>
            <a:r>
              <a:rPr lang="en-US" sz="1600" dirty="0">
                <a:solidFill>
                  <a:schemeClr val="tx1">
                    <a:lumMod val="50000"/>
                    <a:lumOff val="50000"/>
                  </a:schemeClr>
                </a:solidFill>
              </a:rPr>
              <a:t>Teacher/Educator (requires further post-graduate study)</a:t>
            </a:r>
            <a:r>
              <a:rPr lang="en-US" sz="1600" b="1" dirty="0">
                <a:solidFill>
                  <a:schemeClr val="tx1">
                    <a:lumMod val="50000"/>
                    <a:lumOff val="50000"/>
                  </a:schemeClr>
                </a:solidFill>
              </a:rPr>
              <a:t> •</a:t>
            </a:r>
            <a:r>
              <a:rPr lang="en-US" sz="1600" dirty="0">
                <a:solidFill>
                  <a:schemeClr val="tx1">
                    <a:lumMod val="50000"/>
                    <a:lumOff val="50000"/>
                  </a:schemeClr>
                </a:solidFill>
              </a:rPr>
              <a:t> Textile Producer  </a:t>
            </a:r>
            <a:r>
              <a:rPr lang="en-US" sz="1600" b="1" dirty="0">
                <a:solidFill>
                  <a:schemeClr val="tx1">
                    <a:lumMod val="50000"/>
                    <a:lumOff val="50000"/>
                  </a:schemeClr>
                </a:solidFill>
              </a:rPr>
              <a:t>•</a:t>
            </a:r>
            <a:r>
              <a:rPr lang="en-US" sz="1600" dirty="0">
                <a:solidFill>
                  <a:schemeClr val="tx1">
                    <a:lumMod val="50000"/>
                    <a:lumOff val="50000"/>
                  </a:schemeClr>
                </a:solidFill>
              </a:rPr>
              <a:t> </a:t>
            </a:r>
            <a:r>
              <a:rPr lang="en-US" sz="1600" b="1" dirty="0">
                <a:solidFill>
                  <a:schemeClr val="tx1">
                    <a:lumMod val="50000"/>
                    <a:lumOff val="50000"/>
                  </a:schemeClr>
                </a:solidFill>
              </a:rPr>
              <a:t>Ceramicist</a:t>
            </a:r>
            <a:r>
              <a:rPr lang="en-US" sz="1600" dirty="0">
                <a:solidFill>
                  <a:schemeClr val="tx1">
                    <a:lumMod val="50000"/>
                    <a:lumOff val="50000"/>
                  </a:schemeClr>
                </a:solidFill>
              </a:rPr>
              <a:t> </a:t>
            </a:r>
            <a:r>
              <a:rPr lang="en-US" sz="1600" b="1" dirty="0">
                <a:solidFill>
                  <a:schemeClr val="tx1">
                    <a:lumMod val="50000"/>
                    <a:lumOff val="50000"/>
                  </a:schemeClr>
                </a:solidFill>
              </a:rPr>
              <a:t> •</a:t>
            </a:r>
            <a:r>
              <a:rPr lang="en-US" sz="1600" dirty="0">
                <a:solidFill>
                  <a:schemeClr val="tx1">
                    <a:lumMod val="50000"/>
                    <a:lumOff val="50000"/>
                  </a:schemeClr>
                </a:solidFill>
              </a:rPr>
              <a:t>Technician </a:t>
            </a:r>
            <a:r>
              <a:rPr lang="en-US" sz="1600" b="1" dirty="0">
                <a:solidFill>
                  <a:schemeClr val="tx1">
                    <a:lumMod val="50000"/>
                    <a:lumOff val="50000"/>
                  </a:schemeClr>
                </a:solidFill>
              </a:rPr>
              <a:t>•</a:t>
            </a:r>
            <a:r>
              <a:rPr lang="en-US" sz="1600" dirty="0">
                <a:solidFill>
                  <a:schemeClr val="tx1">
                    <a:lumMod val="50000"/>
                    <a:lumOff val="50000"/>
                  </a:schemeClr>
                </a:solidFill>
              </a:rPr>
              <a:t> Art Professional  </a:t>
            </a:r>
            <a:r>
              <a:rPr lang="en-US" sz="1600" b="1" dirty="0">
                <a:solidFill>
                  <a:schemeClr val="tx1">
                    <a:lumMod val="50000"/>
                    <a:lumOff val="50000"/>
                  </a:schemeClr>
                </a:solidFill>
              </a:rPr>
              <a:t>•</a:t>
            </a:r>
            <a:r>
              <a:rPr lang="en-US" sz="1600" dirty="0">
                <a:solidFill>
                  <a:schemeClr val="tx1">
                    <a:lumMod val="50000"/>
                    <a:lumOff val="50000"/>
                  </a:schemeClr>
                </a:solidFill>
              </a:rPr>
              <a:t> Sculptor </a:t>
            </a:r>
            <a:r>
              <a:rPr lang="en-US" sz="1600" b="1" dirty="0">
                <a:solidFill>
                  <a:schemeClr val="tx1">
                    <a:lumMod val="50000"/>
                    <a:lumOff val="50000"/>
                  </a:schemeClr>
                </a:solidFill>
              </a:rPr>
              <a:t>•</a:t>
            </a:r>
            <a:r>
              <a:rPr lang="en-US" sz="1600" dirty="0">
                <a:solidFill>
                  <a:schemeClr val="tx1">
                    <a:lumMod val="50000"/>
                    <a:lumOff val="50000"/>
                  </a:schemeClr>
                </a:solidFill>
              </a:rPr>
              <a:t> Entrepreneur</a:t>
            </a:r>
            <a:endParaRPr lang="en-IE" sz="1600" dirty="0">
              <a:solidFill>
                <a:schemeClr val="tx1">
                  <a:lumMod val="50000"/>
                  <a:lumOff val="50000"/>
                </a:schemeClr>
              </a:solidFill>
              <a:latin typeface="Arial Hebrew Scholar" charset="-79"/>
              <a:ea typeface="Arial Hebrew Scholar" charset="-79"/>
              <a:cs typeface="Arial Hebrew Scholar" charset="-79"/>
            </a:endParaRPr>
          </a:p>
        </p:txBody>
      </p:sp>
      <p:pic>
        <p:nvPicPr>
          <p:cNvPr id="3" name="Picture 2"/>
          <p:cNvPicPr>
            <a:picLocks noChangeAspect="1"/>
          </p:cNvPicPr>
          <p:nvPr/>
        </p:nvPicPr>
        <p:blipFill>
          <a:blip r:embed="rId2"/>
          <a:stretch>
            <a:fillRect/>
          </a:stretch>
        </p:blipFill>
        <p:spPr>
          <a:xfrm>
            <a:off x="4769224" y="1983621"/>
            <a:ext cx="7432620" cy="3293496"/>
          </a:xfrm>
          <a:prstGeom prst="rect">
            <a:avLst/>
          </a:prstGeom>
        </p:spPr>
      </p:pic>
      <p:sp>
        <p:nvSpPr>
          <p:cNvPr id="9" name="Text Placeholder 2">
            <a:extLst>
              <a:ext uri="{FF2B5EF4-FFF2-40B4-BE49-F238E27FC236}">
                <a16:creationId xmlns:a16="http://schemas.microsoft.com/office/drawing/2014/main" id="{730CB03C-7853-EB43-A9CF-14BE2408E442}"/>
              </a:ext>
            </a:extLst>
          </p:cNvPr>
          <p:cNvSpPr>
            <a:spLocks noGrp="1"/>
          </p:cNvSpPr>
          <p:nvPr>
            <p:ph type="body" sz="quarter" idx="10"/>
          </p:nvPr>
        </p:nvSpPr>
        <p:spPr>
          <a:xfrm>
            <a:off x="648000" y="414000"/>
            <a:ext cx="9075978" cy="1282598"/>
          </a:xfrm>
        </p:spPr>
        <p:txBody>
          <a:bodyPr>
            <a:normAutofit/>
          </a:bodyPr>
          <a:lstStyle/>
          <a:p>
            <a:r>
              <a:rPr lang="en-IE" sz="3000" b="1" dirty="0">
                <a:latin typeface="Helvetica" pitchFamily="2" charset="0"/>
                <a:ea typeface="Arial Hebrew Scholar" charset="-79"/>
                <a:cs typeface="Arial Hebrew Scholar" pitchFamily="2" charset="0"/>
              </a:rPr>
              <a:t>BA </a:t>
            </a:r>
            <a:r>
              <a:rPr lang="en-IE" sz="3000" dirty="0">
                <a:latin typeface="Helvetica" pitchFamily="2" charset="0"/>
                <a:ea typeface="Arial Hebrew Scholar" charset="-79"/>
                <a:cs typeface="Arial Hebrew Scholar" pitchFamily="2" charset="0"/>
              </a:rPr>
              <a:t>(Hons) </a:t>
            </a:r>
            <a:r>
              <a:rPr lang="en-IE" sz="3000" cap="all" dirty="0">
                <a:latin typeface="Helvetica" pitchFamily="2" charset="0"/>
                <a:cs typeface="Arial Hebrew Scholar" pitchFamily="2" charset="0"/>
              </a:rPr>
              <a:t>CONTEMPORARY APPLIED ART </a:t>
            </a:r>
          </a:p>
          <a:p>
            <a:r>
              <a:rPr lang="en-IE" sz="1800" cap="all" dirty="0">
                <a:latin typeface="Helvetica" pitchFamily="2" charset="0"/>
                <a:cs typeface="Arial Hebrew Scholar" pitchFamily="2" charset="0"/>
              </a:rPr>
              <a:t>(CERAMICS, GLASS, TEXTILES)</a:t>
            </a:r>
          </a:p>
        </p:txBody>
      </p:sp>
    </p:spTree>
    <p:extLst>
      <p:ext uri="{BB962C8B-B14F-4D97-AF65-F5344CB8AC3E}">
        <p14:creationId xmlns:p14="http://schemas.microsoft.com/office/powerpoint/2010/main" val="11578762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D1D31D8-A7C7-574D-BF90-E206A061C9B7}"/>
              </a:ext>
            </a:extLst>
          </p:cNvPr>
          <p:cNvSpPr txBox="1"/>
          <p:nvPr/>
        </p:nvSpPr>
        <p:spPr>
          <a:xfrm>
            <a:off x="184412" y="1541466"/>
            <a:ext cx="2961148" cy="4308872"/>
          </a:xfrm>
          <a:prstGeom prst="rect">
            <a:avLst/>
          </a:prstGeom>
          <a:noFill/>
        </p:spPr>
        <p:txBody>
          <a:bodyPr wrap="square" rtlCol="0">
            <a:spAutoFit/>
          </a:bodyPr>
          <a:lstStyle/>
          <a:p>
            <a:r>
              <a:rPr lang="en-IE" sz="2800" b="1" dirty="0">
                <a:latin typeface="Calibri" charset="0"/>
                <a:ea typeface="Calibri" charset="0"/>
                <a:cs typeface="Calibri" charset="0"/>
              </a:rPr>
              <a:t>FINAL</a:t>
            </a:r>
            <a:r>
              <a:rPr lang="en-IE" sz="2800" dirty="0">
                <a:latin typeface="Calibri" charset="0"/>
                <a:ea typeface="Calibri" charset="0"/>
                <a:cs typeface="Calibri" charset="0"/>
              </a:rPr>
              <a:t> </a:t>
            </a:r>
          </a:p>
          <a:p>
            <a:r>
              <a:rPr lang="en-IE" sz="2800" dirty="0">
                <a:latin typeface="Calibri" charset="0"/>
                <a:ea typeface="Calibri" charset="0"/>
                <a:cs typeface="Calibri" charset="0"/>
              </a:rPr>
              <a:t>YEAR PROJECT</a:t>
            </a:r>
          </a:p>
          <a:p>
            <a:endParaRPr lang="en-IE" sz="2000" b="1" dirty="0">
              <a:solidFill>
                <a:schemeClr val="tx1">
                  <a:lumMod val="50000"/>
                  <a:lumOff val="50000"/>
                </a:schemeClr>
              </a:solidFill>
              <a:latin typeface="Calibri" charset="0"/>
              <a:ea typeface="Calibri" charset="0"/>
              <a:cs typeface="Calibri" charset="0"/>
            </a:endParaRPr>
          </a:p>
          <a:p>
            <a:r>
              <a:rPr lang="en-IE" b="1" cap="all" dirty="0"/>
              <a:t>SÍOFRA </a:t>
            </a:r>
            <a:r>
              <a:rPr lang="en-IE" cap="all" dirty="0"/>
              <a:t>HOLYLAND</a:t>
            </a:r>
            <a:endParaRPr lang="en-IE" cap="all" dirty="0">
              <a:latin typeface="Calibri" charset="0"/>
              <a:ea typeface="Calibri" charset="0"/>
              <a:cs typeface="Calibri" charset="0"/>
            </a:endParaRPr>
          </a:p>
          <a:p>
            <a:r>
              <a:rPr lang="en-IE" dirty="0">
                <a:solidFill>
                  <a:schemeClr val="tx1">
                    <a:lumMod val="50000"/>
                    <a:lumOff val="50000"/>
                  </a:schemeClr>
                </a:solidFill>
                <a:latin typeface="Calibri" charset="0"/>
                <a:ea typeface="Calibri" charset="0"/>
                <a:cs typeface="Calibri" charset="0"/>
              </a:rPr>
              <a:t>Contemporary Applied  Art</a:t>
            </a:r>
          </a:p>
          <a:p>
            <a:endParaRPr lang="en-IE" b="1" dirty="0">
              <a:solidFill>
                <a:schemeClr val="tx1">
                  <a:lumMod val="50000"/>
                  <a:lumOff val="50000"/>
                </a:schemeClr>
              </a:solidFill>
              <a:latin typeface="Calibri" charset="0"/>
              <a:ea typeface="Calibri" charset="0"/>
              <a:cs typeface="Calibri" charset="0"/>
            </a:endParaRPr>
          </a:p>
          <a:p>
            <a:r>
              <a:rPr lang="en-IE" sz="1600" dirty="0">
                <a:solidFill>
                  <a:schemeClr val="tx1">
                    <a:lumMod val="50000"/>
                    <a:lumOff val="50000"/>
                  </a:schemeClr>
                </a:solidFill>
              </a:rPr>
              <a:t>“My work has always dealt with the experimentation of colour and pattern. By using universal subject matters to generate my designs it has allowed my work to become more focused and refined. The main themes seen throughout my patterns is nature, growth and texture.”</a:t>
            </a:r>
            <a:endParaRPr lang="en-IE" sz="1600" dirty="0">
              <a:solidFill>
                <a:schemeClr val="tx1">
                  <a:lumMod val="50000"/>
                  <a:lumOff val="50000"/>
                </a:schemeClr>
              </a:solidFill>
              <a:latin typeface="Calibri" charset="0"/>
              <a:ea typeface="Calibri" charset="0"/>
              <a:cs typeface="Calibri" charset="0"/>
            </a:endParaRPr>
          </a:p>
        </p:txBody>
      </p:sp>
      <p:sp>
        <p:nvSpPr>
          <p:cNvPr id="10" name="Text Placeholder 2">
            <a:extLst>
              <a:ext uri="{FF2B5EF4-FFF2-40B4-BE49-F238E27FC236}">
                <a16:creationId xmlns:a16="http://schemas.microsoft.com/office/drawing/2014/main" id="{9CCEF383-85B0-764A-BCBD-DBA5516F7647}"/>
              </a:ext>
            </a:extLst>
          </p:cNvPr>
          <p:cNvSpPr>
            <a:spLocks noGrp="1"/>
          </p:cNvSpPr>
          <p:nvPr>
            <p:ph type="body" sz="quarter" idx="10"/>
          </p:nvPr>
        </p:nvSpPr>
        <p:spPr>
          <a:xfrm>
            <a:off x="648000" y="414000"/>
            <a:ext cx="9075978" cy="1282598"/>
          </a:xfrm>
        </p:spPr>
        <p:txBody>
          <a:bodyPr>
            <a:normAutofit/>
          </a:bodyPr>
          <a:lstStyle/>
          <a:p>
            <a:r>
              <a:rPr lang="en-IE" sz="3000" b="1" dirty="0">
                <a:latin typeface="Helvetica" pitchFamily="2" charset="0"/>
                <a:ea typeface="Arial Hebrew Scholar" charset="-79"/>
                <a:cs typeface="Arial Hebrew Scholar" pitchFamily="2" charset="0"/>
              </a:rPr>
              <a:t>BA </a:t>
            </a:r>
            <a:r>
              <a:rPr lang="en-IE" sz="3000" dirty="0">
                <a:latin typeface="Helvetica" pitchFamily="2" charset="0"/>
                <a:ea typeface="Arial Hebrew Scholar" charset="-79"/>
                <a:cs typeface="Arial Hebrew Scholar" pitchFamily="2" charset="0"/>
              </a:rPr>
              <a:t>(Hons) </a:t>
            </a:r>
            <a:r>
              <a:rPr lang="en-IE" sz="3000" cap="all" dirty="0">
                <a:latin typeface="Helvetica" pitchFamily="2" charset="0"/>
                <a:cs typeface="Arial Hebrew Scholar" pitchFamily="2" charset="0"/>
              </a:rPr>
              <a:t>CONTEMPORARY APPLIED ART </a:t>
            </a:r>
          </a:p>
          <a:p>
            <a:r>
              <a:rPr lang="en-IE" sz="1800" cap="all" dirty="0">
                <a:latin typeface="Helvetica" pitchFamily="2" charset="0"/>
                <a:cs typeface="Arial Hebrew Scholar" pitchFamily="2" charset="0"/>
              </a:rPr>
              <a:t>(CERAMICS, GLASS, TEXTILES)</a:t>
            </a:r>
          </a:p>
        </p:txBody>
      </p:sp>
      <p:pic>
        <p:nvPicPr>
          <p:cNvPr id="2" name="Siofra.1000kbps.conv.conv" descr="Siofra.1000kbps.conv.conv">
            <a:hlinkClick r:id="" action="ppaction://media"/>
            <a:extLst>
              <a:ext uri="{FF2B5EF4-FFF2-40B4-BE49-F238E27FC236}">
                <a16:creationId xmlns:a16="http://schemas.microsoft.com/office/drawing/2014/main" id="{BC670C94-52E7-F242-9B08-E728CA7E126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406624" y="1391477"/>
            <a:ext cx="8785376" cy="4943061"/>
          </a:xfrm>
          <a:prstGeom prst="rect">
            <a:avLst/>
          </a:prstGeom>
        </p:spPr>
      </p:pic>
    </p:spTree>
    <p:extLst>
      <p:ext uri="{BB962C8B-B14F-4D97-AF65-F5344CB8AC3E}">
        <p14:creationId xmlns:p14="http://schemas.microsoft.com/office/powerpoint/2010/main" val="1025784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062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FD3C042-600C-0645-AC94-71863216C2DE}"/>
              </a:ext>
            </a:extLst>
          </p:cNvPr>
          <p:cNvSpPr>
            <a:spLocks noGrp="1"/>
          </p:cNvSpPr>
          <p:nvPr>
            <p:ph idx="1"/>
          </p:nvPr>
        </p:nvSpPr>
        <p:spPr>
          <a:xfrm>
            <a:off x="354893" y="1777479"/>
            <a:ext cx="4345183" cy="4130302"/>
          </a:xfrm>
        </p:spPr>
        <p:txBody>
          <a:bodyPr>
            <a:normAutofit/>
          </a:bodyPr>
          <a:lstStyle/>
          <a:p>
            <a:r>
              <a:rPr lang="en-IE" sz="4300" b="1" dirty="0">
                <a:latin typeface="Calibri" charset="0"/>
                <a:ea typeface="Calibri" charset="0"/>
                <a:cs typeface="Calibri" charset="0"/>
              </a:rPr>
              <a:t>STUDENT </a:t>
            </a:r>
            <a:r>
              <a:rPr lang="en-IE" sz="4300" dirty="0">
                <a:latin typeface="Calibri" charset="0"/>
                <a:ea typeface="Calibri" charset="0"/>
                <a:cs typeface="Calibri" charset="0"/>
              </a:rPr>
              <a:t>Profile</a:t>
            </a:r>
            <a:endParaRPr lang="en-IE" sz="4300" b="1" dirty="0">
              <a:solidFill>
                <a:schemeClr val="tx1">
                  <a:lumMod val="50000"/>
                  <a:lumOff val="50000"/>
                </a:schemeClr>
              </a:solidFill>
              <a:latin typeface="Calibri" charset="0"/>
              <a:ea typeface="Calibri" charset="0"/>
              <a:cs typeface="Calibri" charset="0"/>
            </a:endParaRPr>
          </a:p>
          <a:p>
            <a:r>
              <a:rPr lang="en-US" sz="1900" dirty="0">
                <a:latin typeface="Calibri" charset="0"/>
                <a:ea typeface="Calibri" charset="0"/>
                <a:cs typeface="Calibri" charset="0"/>
              </a:rPr>
              <a:t> </a:t>
            </a:r>
            <a:r>
              <a:rPr lang="en-US" sz="1900" dirty="0">
                <a:solidFill>
                  <a:schemeClr val="tx1">
                    <a:lumMod val="50000"/>
                    <a:lumOff val="50000"/>
                  </a:schemeClr>
                </a:solidFill>
                <a:latin typeface="Calibri" charset="0"/>
                <a:ea typeface="Calibri" charset="0"/>
                <a:cs typeface="Calibri" charset="0"/>
              </a:rPr>
              <a:t>Helen O’Shea</a:t>
            </a:r>
            <a:endParaRPr lang="en-IE" sz="1900" b="1" dirty="0">
              <a:solidFill>
                <a:schemeClr val="tx1">
                  <a:lumMod val="50000"/>
                  <a:lumOff val="50000"/>
                </a:schemeClr>
              </a:solidFill>
              <a:latin typeface="Calibri" charset="0"/>
              <a:ea typeface="Calibri" charset="0"/>
              <a:cs typeface="Calibri" charset="0"/>
            </a:endParaRPr>
          </a:p>
          <a:p>
            <a:r>
              <a:rPr lang="en-IE" sz="1900" b="1" dirty="0">
                <a:solidFill>
                  <a:schemeClr val="tx1">
                    <a:lumMod val="50000"/>
                    <a:lumOff val="50000"/>
                  </a:schemeClr>
                </a:solidFill>
                <a:latin typeface="Calibri" charset="0"/>
                <a:ea typeface="Calibri" charset="0"/>
                <a:cs typeface="Calibri" charset="0"/>
              </a:rPr>
              <a:t>Applied Artist</a:t>
            </a:r>
          </a:p>
          <a:p>
            <a:pPr marL="285750" indent="-285750">
              <a:buFont typeface="Arial" panose="020B0604020202020204" pitchFamily="34" charset="0"/>
              <a:buChar char="•"/>
            </a:pPr>
            <a:endParaRPr lang="en-IE" sz="2100" dirty="0">
              <a:solidFill>
                <a:schemeClr val="tx1">
                  <a:lumMod val="50000"/>
                  <a:lumOff val="50000"/>
                </a:schemeClr>
              </a:solidFill>
              <a:latin typeface="Calibri" charset="0"/>
              <a:ea typeface="Calibri" charset="0"/>
              <a:cs typeface="Calibri" charset="0"/>
            </a:endParaRPr>
          </a:p>
          <a:p>
            <a:r>
              <a:rPr lang="en-IE" sz="1500" dirty="0">
                <a:solidFill>
                  <a:schemeClr val="tx1">
                    <a:lumMod val="50000"/>
                    <a:lumOff val="50000"/>
                  </a:schemeClr>
                </a:solidFill>
                <a:latin typeface="Calibri" charset="0"/>
                <a:ea typeface="Calibri" charset="0"/>
                <a:cs typeface="Calibri" charset="0"/>
              </a:rPr>
              <a:t>“Doing my degree has increased my confidence and professionalism as an artist.  Easy to say but hard to describe how this has impacted all aspects of my practice.  I now feel like an artist! </a:t>
            </a:r>
          </a:p>
          <a:p>
            <a:r>
              <a:rPr lang="en-IE" sz="1500" dirty="0">
                <a:solidFill>
                  <a:schemeClr val="tx1">
                    <a:lumMod val="50000"/>
                    <a:lumOff val="50000"/>
                  </a:schemeClr>
                </a:solidFill>
                <a:latin typeface="Calibri" charset="0"/>
                <a:ea typeface="Calibri" charset="0"/>
                <a:cs typeface="Calibri" charset="0"/>
              </a:rPr>
              <a:t>I am preparing to attend the </a:t>
            </a:r>
            <a:r>
              <a:rPr lang="en-IE" sz="1500" dirty="0" err="1">
                <a:solidFill>
                  <a:schemeClr val="tx1">
                    <a:lumMod val="50000"/>
                    <a:lumOff val="50000"/>
                  </a:schemeClr>
                </a:solidFill>
                <a:latin typeface="Calibri" charset="0"/>
                <a:ea typeface="Calibri" charset="0"/>
                <a:cs typeface="Calibri" charset="0"/>
              </a:rPr>
              <a:t>Tresor</a:t>
            </a:r>
            <a:r>
              <a:rPr lang="en-IE" sz="1500" dirty="0">
                <a:solidFill>
                  <a:schemeClr val="tx1">
                    <a:lumMod val="50000"/>
                    <a:lumOff val="50000"/>
                  </a:schemeClr>
                </a:solidFill>
                <a:latin typeface="Calibri" charset="0"/>
                <a:ea typeface="Calibri" charset="0"/>
                <a:cs typeface="Calibri" charset="0"/>
              </a:rPr>
              <a:t> Contemporary Art fair in Switzerland.  Through exposure in college I have been invited to take part in the Discovery section, which hosts emerging artists not yet represented by galleries.”</a:t>
            </a:r>
            <a:r>
              <a:rPr lang="en-IE" sz="1900" dirty="0">
                <a:solidFill>
                  <a:schemeClr val="tx1">
                    <a:lumMod val="50000"/>
                    <a:lumOff val="50000"/>
                  </a:schemeClr>
                </a:solidFill>
                <a:latin typeface="Calibri" charset="0"/>
                <a:ea typeface="Calibri" charset="0"/>
                <a:cs typeface="Calibri" charset="0"/>
              </a:rPr>
              <a:t> </a:t>
            </a:r>
          </a:p>
          <a:p>
            <a:pPr>
              <a:lnSpc>
                <a:spcPct val="100000"/>
              </a:lnSpc>
            </a:pPr>
            <a:endParaRPr lang="en-IE" sz="2400" dirty="0">
              <a:solidFill>
                <a:schemeClr val="tx1">
                  <a:lumMod val="50000"/>
                  <a:lumOff val="50000"/>
                </a:schemeClr>
              </a:solidFill>
              <a:latin typeface="Calibri" charset="0"/>
              <a:ea typeface="Calibri" charset="0"/>
              <a:cs typeface="Calibri" charset="0"/>
            </a:endParaRPr>
          </a:p>
          <a:p>
            <a:pPr>
              <a:lnSpc>
                <a:spcPct val="100000"/>
              </a:lnSpc>
            </a:pPr>
            <a:endParaRPr lang="en-IE" sz="2400" dirty="0">
              <a:solidFill>
                <a:schemeClr val="bg1"/>
              </a:solidFill>
              <a:latin typeface="Helvetica Light" panose="020B0403020202020204" pitchFamily="34" charset="0"/>
            </a:endParaRPr>
          </a:p>
        </p:txBody>
      </p:sp>
      <p:pic>
        <p:nvPicPr>
          <p:cNvPr id="3" name="Picture 2"/>
          <p:cNvPicPr>
            <a:picLocks noChangeAspect="1"/>
          </p:cNvPicPr>
          <p:nvPr/>
        </p:nvPicPr>
        <p:blipFill>
          <a:blip r:embed="rId3"/>
          <a:stretch>
            <a:fillRect/>
          </a:stretch>
        </p:blipFill>
        <p:spPr>
          <a:xfrm>
            <a:off x="5665692" y="1353323"/>
            <a:ext cx="4042464" cy="2489307"/>
          </a:xfrm>
          <a:prstGeom prst="rect">
            <a:avLst/>
          </a:prstGeom>
        </p:spPr>
      </p:pic>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32479" y="3697282"/>
            <a:ext cx="2037163" cy="2698450"/>
          </a:xfrm>
          <a:prstGeom prst="rect">
            <a:avLst/>
          </a:prstGeom>
        </p:spPr>
      </p:pic>
      <p:pic>
        <p:nvPicPr>
          <p:cNvPr id="9" name="Picture 8"/>
          <p:cNvPicPr>
            <a:picLocks noChangeAspect="1"/>
          </p:cNvPicPr>
          <p:nvPr/>
        </p:nvPicPr>
        <p:blipFill>
          <a:blip r:embed="rId5"/>
          <a:stretch>
            <a:fillRect/>
          </a:stretch>
        </p:blipFill>
        <p:spPr>
          <a:xfrm>
            <a:off x="9318239" y="1289528"/>
            <a:ext cx="2873762" cy="5106204"/>
          </a:xfrm>
          <a:prstGeom prst="rect">
            <a:avLst/>
          </a:prstGeom>
        </p:spPr>
      </p:pic>
      <p:pic>
        <p:nvPicPr>
          <p:cNvPr id="11" name="Picture 10"/>
          <p:cNvPicPr>
            <a:picLocks noChangeAspect="1"/>
          </p:cNvPicPr>
          <p:nvPr/>
        </p:nvPicPr>
        <p:blipFill>
          <a:blip r:embed="rId6"/>
          <a:stretch>
            <a:fillRect/>
          </a:stretch>
        </p:blipFill>
        <p:spPr>
          <a:xfrm>
            <a:off x="5665692" y="3697282"/>
            <a:ext cx="2021232" cy="2698449"/>
          </a:xfrm>
          <a:prstGeom prst="rect">
            <a:avLst/>
          </a:prstGeom>
        </p:spPr>
      </p:pic>
      <p:sp>
        <p:nvSpPr>
          <p:cNvPr id="10" name="Text Placeholder 2">
            <a:extLst>
              <a:ext uri="{FF2B5EF4-FFF2-40B4-BE49-F238E27FC236}">
                <a16:creationId xmlns:a16="http://schemas.microsoft.com/office/drawing/2014/main" id="{DD5B4A36-48CF-C240-990A-B38B7F3DBF23}"/>
              </a:ext>
            </a:extLst>
          </p:cNvPr>
          <p:cNvSpPr>
            <a:spLocks noGrp="1"/>
          </p:cNvSpPr>
          <p:nvPr>
            <p:ph type="body" sz="quarter" idx="10"/>
          </p:nvPr>
        </p:nvSpPr>
        <p:spPr>
          <a:xfrm>
            <a:off x="648000" y="414000"/>
            <a:ext cx="9075978" cy="1282598"/>
          </a:xfrm>
        </p:spPr>
        <p:txBody>
          <a:bodyPr>
            <a:normAutofit/>
          </a:bodyPr>
          <a:lstStyle/>
          <a:p>
            <a:r>
              <a:rPr lang="en-IE" sz="3000" b="1" dirty="0">
                <a:latin typeface="Helvetica" pitchFamily="2" charset="0"/>
                <a:ea typeface="Arial Hebrew Scholar" charset="-79"/>
                <a:cs typeface="Arial Hebrew Scholar" pitchFamily="2" charset="0"/>
              </a:rPr>
              <a:t>BA </a:t>
            </a:r>
            <a:r>
              <a:rPr lang="en-IE" sz="3000" dirty="0">
                <a:latin typeface="Helvetica" pitchFamily="2" charset="0"/>
                <a:ea typeface="Arial Hebrew Scholar" charset="-79"/>
                <a:cs typeface="Arial Hebrew Scholar" pitchFamily="2" charset="0"/>
              </a:rPr>
              <a:t>(Hons) </a:t>
            </a:r>
            <a:r>
              <a:rPr lang="en-IE" sz="3000" cap="all" dirty="0">
                <a:latin typeface="Helvetica" pitchFamily="2" charset="0"/>
                <a:cs typeface="Arial Hebrew Scholar" pitchFamily="2" charset="0"/>
              </a:rPr>
              <a:t>CONTEMPORARY APPLIED ART </a:t>
            </a:r>
          </a:p>
          <a:p>
            <a:r>
              <a:rPr lang="en-IE" sz="1800" cap="all" dirty="0">
                <a:latin typeface="Helvetica" pitchFamily="2" charset="0"/>
                <a:cs typeface="Arial Hebrew Scholar" pitchFamily="2" charset="0"/>
              </a:rPr>
              <a:t>(CERAMICS, GLASS, TEXTILES)</a:t>
            </a:r>
          </a:p>
        </p:txBody>
      </p:sp>
    </p:spTree>
    <p:extLst>
      <p:ext uri="{BB962C8B-B14F-4D97-AF65-F5344CB8AC3E}">
        <p14:creationId xmlns:p14="http://schemas.microsoft.com/office/powerpoint/2010/main" val="18549731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FD3C042-600C-0645-AC94-71863216C2DE}"/>
              </a:ext>
            </a:extLst>
          </p:cNvPr>
          <p:cNvSpPr>
            <a:spLocks noGrp="1"/>
          </p:cNvSpPr>
          <p:nvPr>
            <p:ph idx="1"/>
          </p:nvPr>
        </p:nvSpPr>
        <p:spPr>
          <a:xfrm>
            <a:off x="633365" y="1773369"/>
            <a:ext cx="4345183" cy="4130302"/>
          </a:xfrm>
        </p:spPr>
        <p:txBody>
          <a:bodyPr>
            <a:normAutofit/>
          </a:bodyPr>
          <a:lstStyle/>
          <a:p>
            <a:r>
              <a:rPr lang="en-IE" sz="4300" b="1" dirty="0">
                <a:latin typeface="Calibri" charset="0"/>
                <a:ea typeface="Calibri" charset="0"/>
                <a:cs typeface="Calibri" charset="0"/>
              </a:rPr>
              <a:t>STUDENT </a:t>
            </a:r>
            <a:r>
              <a:rPr lang="en-IE" sz="4300" dirty="0">
                <a:latin typeface="Calibri" charset="0"/>
                <a:ea typeface="Calibri" charset="0"/>
                <a:cs typeface="Calibri" charset="0"/>
              </a:rPr>
              <a:t>Profile</a:t>
            </a:r>
            <a:endParaRPr lang="en-IE" sz="4300" b="1" dirty="0">
              <a:solidFill>
                <a:schemeClr val="tx1">
                  <a:lumMod val="50000"/>
                  <a:lumOff val="50000"/>
                </a:schemeClr>
              </a:solidFill>
              <a:latin typeface="Calibri" charset="0"/>
              <a:ea typeface="Calibri" charset="0"/>
              <a:cs typeface="Calibri" charset="0"/>
            </a:endParaRPr>
          </a:p>
          <a:p>
            <a:r>
              <a:rPr lang="en-IE" sz="1900" b="1" dirty="0">
                <a:solidFill>
                  <a:schemeClr val="tx1">
                    <a:lumMod val="50000"/>
                    <a:lumOff val="50000"/>
                  </a:schemeClr>
                </a:solidFill>
                <a:latin typeface="Calibri" charset="0"/>
                <a:ea typeface="Calibri" charset="0"/>
                <a:cs typeface="Calibri" charset="0"/>
              </a:rPr>
              <a:t>Luke Sisk</a:t>
            </a:r>
          </a:p>
          <a:p>
            <a:r>
              <a:rPr lang="en-IE" sz="1900" dirty="0">
                <a:solidFill>
                  <a:schemeClr val="tx1">
                    <a:lumMod val="50000"/>
                    <a:lumOff val="50000"/>
                  </a:schemeClr>
                </a:solidFill>
                <a:latin typeface="Calibri" charset="0"/>
                <a:ea typeface="Calibri" charset="0"/>
                <a:cs typeface="Calibri" charset="0"/>
              </a:rPr>
              <a:t>Applied Artist &amp; Technician</a:t>
            </a:r>
            <a:endParaRPr lang="en-IE" sz="1900" b="1" dirty="0">
              <a:solidFill>
                <a:schemeClr val="tx1">
                  <a:lumMod val="50000"/>
                  <a:lumOff val="50000"/>
                </a:schemeClr>
              </a:solidFill>
              <a:latin typeface="Calibri" charset="0"/>
              <a:ea typeface="Calibri" charset="0"/>
              <a:cs typeface="Calibri" charset="0"/>
            </a:endParaRPr>
          </a:p>
          <a:p>
            <a:r>
              <a:rPr lang="en-IE" sz="1500" dirty="0">
                <a:solidFill>
                  <a:schemeClr val="tx1">
                    <a:lumMod val="50000"/>
                    <a:lumOff val="50000"/>
                  </a:schemeClr>
                </a:solidFill>
                <a:latin typeface="Calibri" charset="0"/>
                <a:ea typeface="Calibri" charset="0"/>
                <a:cs typeface="Calibri" charset="0"/>
              </a:rPr>
              <a:t>“I am currently working as a part-time technician in the CCAD Ceramics Dept. as well as working on my own work, as a practising artist. </a:t>
            </a:r>
          </a:p>
          <a:p>
            <a:r>
              <a:rPr lang="en-IE" sz="1500" dirty="0">
                <a:solidFill>
                  <a:schemeClr val="tx1">
                    <a:lumMod val="50000"/>
                    <a:lumOff val="50000"/>
                  </a:schemeClr>
                </a:solidFill>
                <a:latin typeface="Calibri" charset="0"/>
                <a:ea typeface="Calibri" charset="0"/>
                <a:cs typeface="Calibri" charset="0"/>
              </a:rPr>
              <a:t>I am currently based in the Backwater Studios on </a:t>
            </a:r>
            <a:r>
              <a:rPr lang="en-IE" sz="1500" dirty="0" err="1">
                <a:solidFill>
                  <a:schemeClr val="tx1">
                    <a:lumMod val="50000"/>
                    <a:lumOff val="50000"/>
                  </a:schemeClr>
                </a:solidFill>
                <a:latin typeface="Calibri" charset="0"/>
                <a:ea typeface="Calibri" charset="0"/>
                <a:cs typeface="Calibri" charset="0"/>
              </a:rPr>
              <a:t>Wandesford</a:t>
            </a:r>
            <a:r>
              <a:rPr lang="en-IE" sz="1500" dirty="0">
                <a:solidFill>
                  <a:schemeClr val="tx1">
                    <a:lumMod val="50000"/>
                    <a:lumOff val="50000"/>
                  </a:schemeClr>
                </a:solidFill>
                <a:latin typeface="Calibri" charset="0"/>
                <a:ea typeface="Calibri" charset="0"/>
                <a:cs typeface="Calibri" charset="0"/>
              </a:rPr>
              <a:t> Quay, where I make both glass and ceramic pieces for exhibition, as well as working to commission on a regular basis. </a:t>
            </a:r>
          </a:p>
          <a:p>
            <a:r>
              <a:rPr lang="en-IE" sz="1500" dirty="0">
                <a:solidFill>
                  <a:schemeClr val="tx1">
                    <a:lumMod val="50000"/>
                    <a:lumOff val="50000"/>
                  </a:schemeClr>
                </a:solidFill>
                <a:latin typeface="Calibri" charset="0"/>
                <a:ea typeface="Calibri" charset="0"/>
                <a:cs typeface="Calibri" charset="0"/>
              </a:rPr>
              <a:t>After going to CCAD I realised that I am happiest when I’m making, and seeing other people enjoy what I make."</a:t>
            </a:r>
            <a:r>
              <a:rPr lang="en-IE" sz="1900" dirty="0">
                <a:solidFill>
                  <a:schemeClr val="tx1">
                    <a:lumMod val="50000"/>
                    <a:lumOff val="50000"/>
                  </a:schemeClr>
                </a:solidFill>
                <a:latin typeface="Calibri" charset="0"/>
                <a:ea typeface="Calibri" charset="0"/>
                <a:cs typeface="Calibri" charset="0"/>
              </a:rPr>
              <a:t> </a:t>
            </a:r>
          </a:p>
          <a:p>
            <a:pPr>
              <a:lnSpc>
                <a:spcPct val="100000"/>
              </a:lnSpc>
            </a:pPr>
            <a:endParaRPr lang="en-IE" sz="2400" dirty="0">
              <a:solidFill>
                <a:schemeClr val="tx1">
                  <a:lumMod val="50000"/>
                  <a:lumOff val="50000"/>
                </a:schemeClr>
              </a:solidFill>
              <a:latin typeface="Calibri" charset="0"/>
              <a:ea typeface="Calibri" charset="0"/>
              <a:cs typeface="Calibri" charset="0"/>
            </a:endParaRPr>
          </a:p>
          <a:p>
            <a:pPr>
              <a:lnSpc>
                <a:spcPct val="100000"/>
              </a:lnSpc>
            </a:pPr>
            <a:endParaRPr lang="en-IE" sz="2400" dirty="0">
              <a:solidFill>
                <a:schemeClr val="bg1"/>
              </a:solidFill>
              <a:latin typeface="Helvetica Light" panose="020B0403020202020204" pitchFamily="34" charset="0"/>
            </a:endParaRPr>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446365" y="1368000"/>
            <a:ext cx="3745635" cy="5004000"/>
          </a:xfrm>
          <a:prstGeom prst="rect">
            <a:avLst/>
          </a:prstGeom>
        </p:spPr>
      </p:pic>
      <p:pic>
        <p:nvPicPr>
          <p:cNvPr id="7" name="Picture 6"/>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486399" y="2365248"/>
            <a:ext cx="2959965" cy="4006752"/>
          </a:xfrm>
          <a:prstGeom prst="rect">
            <a:avLst/>
          </a:prstGeom>
        </p:spPr>
      </p:pic>
      <p:sp>
        <p:nvSpPr>
          <p:cNvPr id="14" name="Text Placeholder 2">
            <a:extLst>
              <a:ext uri="{FF2B5EF4-FFF2-40B4-BE49-F238E27FC236}">
                <a16:creationId xmlns:a16="http://schemas.microsoft.com/office/drawing/2014/main" id="{ADF1C819-5C47-5345-9D98-CA6D1F0178D6}"/>
              </a:ext>
            </a:extLst>
          </p:cNvPr>
          <p:cNvSpPr>
            <a:spLocks noGrp="1"/>
          </p:cNvSpPr>
          <p:nvPr>
            <p:ph type="body" sz="quarter" idx="10"/>
          </p:nvPr>
        </p:nvSpPr>
        <p:spPr>
          <a:xfrm>
            <a:off x="648000" y="414000"/>
            <a:ext cx="9075978" cy="1282598"/>
          </a:xfrm>
        </p:spPr>
        <p:txBody>
          <a:bodyPr>
            <a:normAutofit/>
          </a:bodyPr>
          <a:lstStyle/>
          <a:p>
            <a:r>
              <a:rPr lang="en-IE" sz="3000" b="1" dirty="0">
                <a:latin typeface="Helvetica" pitchFamily="2" charset="0"/>
                <a:ea typeface="Arial Hebrew Scholar" charset="-79"/>
                <a:cs typeface="Arial Hebrew Scholar" pitchFamily="2" charset="0"/>
              </a:rPr>
              <a:t>BA </a:t>
            </a:r>
            <a:r>
              <a:rPr lang="en-IE" sz="3000" dirty="0">
                <a:latin typeface="Helvetica" pitchFamily="2" charset="0"/>
                <a:ea typeface="Arial Hebrew Scholar" charset="-79"/>
                <a:cs typeface="Arial Hebrew Scholar" pitchFamily="2" charset="0"/>
              </a:rPr>
              <a:t>(Hons) </a:t>
            </a:r>
            <a:r>
              <a:rPr lang="en-IE" sz="3000" cap="all" dirty="0">
                <a:latin typeface="Helvetica" pitchFamily="2" charset="0"/>
                <a:cs typeface="Arial Hebrew Scholar" pitchFamily="2" charset="0"/>
              </a:rPr>
              <a:t>CONTEMPORARY APPLIED ART </a:t>
            </a:r>
          </a:p>
          <a:p>
            <a:r>
              <a:rPr lang="en-IE" sz="1800" cap="all" dirty="0">
                <a:latin typeface="Helvetica" pitchFamily="2" charset="0"/>
                <a:cs typeface="Arial Hebrew Scholar" pitchFamily="2" charset="0"/>
              </a:rPr>
              <a:t>(CERAMICS, GLASS, TEXTILES)</a:t>
            </a:r>
          </a:p>
        </p:txBody>
      </p:sp>
      <p:pic>
        <p:nvPicPr>
          <p:cNvPr id="12" name="Picture 11">
            <a:extLst>
              <a:ext uri="{FF2B5EF4-FFF2-40B4-BE49-F238E27FC236}">
                <a16:creationId xmlns:a16="http://schemas.microsoft.com/office/drawing/2014/main" id="{2C5B92EB-C9B2-4549-8C7A-5AF9F0681DE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486398" y="1362561"/>
            <a:ext cx="2959965" cy="2005373"/>
          </a:xfrm>
          <a:prstGeom prst="rect">
            <a:avLst/>
          </a:prstGeom>
        </p:spPr>
      </p:pic>
    </p:spTree>
    <p:extLst>
      <p:ext uri="{BB962C8B-B14F-4D97-AF65-F5344CB8AC3E}">
        <p14:creationId xmlns:p14="http://schemas.microsoft.com/office/powerpoint/2010/main" val="5209543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04993B0E-1F7D-D844-859A-CAEF8A0760E0}"/>
              </a:ext>
            </a:extLst>
          </p:cNvPr>
          <p:cNvSpPr>
            <a:spLocks noGrp="1"/>
          </p:cNvSpPr>
          <p:nvPr>
            <p:ph type="body" sz="quarter" idx="10"/>
          </p:nvPr>
        </p:nvSpPr>
        <p:spPr>
          <a:xfrm>
            <a:off x="648000" y="414000"/>
            <a:ext cx="8963346" cy="533400"/>
          </a:xfrm>
        </p:spPr>
        <p:txBody>
          <a:bodyPr/>
          <a:lstStyle/>
          <a:p>
            <a:r>
              <a:rPr lang="en-IE" b="1" dirty="0">
                <a:latin typeface="Helvetica" pitchFamily="2" charset="0"/>
                <a:ea typeface="Arial Hebrew Scholar" charset="-79"/>
                <a:cs typeface="Arial Hebrew Scholar" charset="-79"/>
              </a:rPr>
              <a:t>STUDENT SHOWCASE</a:t>
            </a:r>
            <a:r>
              <a:rPr lang="en-IE" dirty="0">
                <a:latin typeface="Helvetica" pitchFamily="2" charset="0"/>
                <a:ea typeface="Arial Hebrew Scholar" charset="-79"/>
                <a:cs typeface="Arial Hebrew Scholar" charset="-79"/>
              </a:rPr>
              <a:t> FINE ART &amp; APPLIED ART</a:t>
            </a:r>
          </a:p>
        </p:txBody>
      </p:sp>
      <p:pic>
        <p:nvPicPr>
          <p:cNvPr id="10" name="Picture 9"/>
          <p:cNvPicPr>
            <a:picLocks noChangeAspect="1"/>
          </p:cNvPicPr>
          <p:nvPr/>
        </p:nvPicPr>
        <p:blipFill>
          <a:blip r:embed="rId3"/>
          <a:stretch>
            <a:fillRect/>
          </a:stretch>
        </p:blipFill>
        <p:spPr>
          <a:xfrm>
            <a:off x="4894729" y="1364337"/>
            <a:ext cx="3359176" cy="3318866"/>
          </a:xfrm>
          <a:prstGeom prst="rect">
            <a:avLst/>
          </a:prstGeom>
        </p:spPr>
      </p:pic>
      <p:pic>
        <p:nvPicPr>
          <p:cNvPr id="13" name="Picture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57134" y="4147939"/>
            <a:ext cx="3296771" cy="2197847"/>
          </a:xfrm>
          <a:prstGeom prst="rect">
            <a:avLst/>
          </a:prstGeom>
        </p:spPr>
      </p:pic>
      <p:pic>
        <p:nvPicPr>
          <p:cNvPr id="15" name="Picture 1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473000" y="1356631"/>
            <a:ext cx="2031329" cy="2815423"/>
          </a:xfrm>
          <a:prstGeom prst="rect">
            <a:avLst/>
          </a:prstGeom>
        </p:spPr>
      </p:pic>
      <p:pic>
        <p:nvPicPr>
          <p:cNvPr id="16" name="Picture 15"/>
          <p:cNvPicPr>
            <a:picLocks noChangeAspect="1"/>
          </p:cNvPicPr>
          <p:nvPr/>
        </p:nvPicPr>
        <p:blipFill>
          <a:blip r:embed="rId6"/>
          <a:stretch>
            <a:fillRect/>
          </a:stretch>
        </p:blipFill>
        <p:spPr>
          <a:xfrm>
            <a:off x="8253905" y="1374560"/>
            <a:ext cx="3939510" cy="2607292"/>
          </a:xfrm>
          <a:prstGeom prst="rect">
            <a:avLst/>
          </a:prstGeom>
        </p:spPr>
      </p:pic>
      <p:pic>
        <p:nvPicPr>
          <p:cNvPr id="17" name="Picture 16"/>
          <p:cNvPicPr>
            <a:picLocks noChangeAspect="1"/>
          </p:cNvPicPr>
          <p:nvPr/>
        </p:nvPicPr>
        <p:blipFill>
          <a:blip r:embed="rId7"/>
          <a:stretch>
            <a:fillRect/>
          </a:stretch>
        </p:blipFill>
        <p:spPr>
          <a:xfrm>
            <a:off x="8253906" y="3299926"/>
            <a:ext cx="3973116" cy="2289768"/>
          </a:xfrm>
          <a:prstGeom prst="rect">
            <a:avLst/>
          </a:prstGeom>
        </p:spPr>
      </p:pic>
      <p:pic>
        <p:nvPicPr>
          <p:cNvPr id="18" name="Picture 17"/>
          <p:cNvPicPr>
            <a:picLocks noChangeAspect="1"/>
          </p:cNvPicPr>
          <p:nvPr/>
        </p:nvPicPr>
        <p:blipFill>
          <a:blip r:embed="rId8"/>
          <a:stretch>
            <a:fillRect/>
          </a:stretch>
        </p:blipFill>
        <p:spPr>
          <a:xfrm>
            <a:off x="-8351" y="1346408"/>
            <a:ext cx="3673288" cy="3170628"/>
          </a:xfrm>
          <a:prstGeom prst="rect">
            <a:avLst/>
          </a:prstGeom>
        </p:spPr>
      </p:pic>
      <p:pic>
        <p:nvPicPr>
          <p:cNvPr id="19" name="Picture 18"/>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179047" y="4172885"/>
            <a:ext cx="3325282" cy="2216854"/>
          </a:xfrm>
          <a:prstGeom prst="rect">
            <a:avLst/>
          </a:prstGeom>
        </p:spPr>
      </p:pic>
    </p:spTree>
    <p:extLst>
      <p:ext uri="{BB962C8B-B14F-4D97-AF65-F5344CB8AC3E}">
        <p14:creationId xmlns:p14="http://schemas.microsoft.com/office/powerpoint/2010/main" val="752964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8E991E2-F4EB-7A4B-B5BC-DBF449362DF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371600"/>
            <a:ext cx="12191999" cy="5072400"/>
          </a:xfrm>
          <a:prstGeom prst="rect">
            <a:avLst/>
          </a:prstGeom>
        </p:spPr>
      </p:pic>
      <p:sp>
        <p:nvSpPr>
          <p:cNvPr id="3" name="Text Placeholder 2">
            <a:extLst>
              <a:ext uri="{FF2B5EF4-FFF2-40B4-BE49-F238E27FC236}">
                <a16:creationId xmlns:a16="http://schemas.microsoft.com/office/drawing/2014/main" id="{04993B0E-1F7D-D844-859A-CAEF8A0760E0}"/>
              </a:ext>
            </a:extLst>
          </p:cNvPr>
          <p:cNvSpPr>
            <a:spLocks noGrp="1"/>
          </p:cNvSpPr>
          <p:nvPr>
            <p:ph type="body" sz="quarter" idx="10"/>
          </p:nvPr>
        </p:nvSpPr>
        <p:spPr>
          <a:xfrm>
            <a:off x="648000" y="414000"/>
            <a:ext cx="9560072" cy="534156"/>
          </a:xfrm>
        </p:spPr>
        <p:txBody>
          <a:bodyPr>
            <a:normAutofit/>
          </a:bodyPr>
          <a:lstStyle/>
          <a:p>
            <a:r>
              <a:rPr lang="en-IE" b="1" dirty="0">
                <a:latin typeface="Helvetica" pitchFamily="2" charset="0"/>
                <a:ea typeface="Arial Hebrew Scholar" charset="-79"/>
                <a:cs typeface="Arial Hebrew Scholar" charset="-79"/>
              </a:rPr>
              <a:t>DEPARTMENT</a:t>
            </a:r>
            <a:r>
              <a:rPr lang="en-IE" dirty="0">
                <a:latin typeface="Helvetica" pitchFamily="2" charset="0"/>
                <a:ea typeface="Arial Hebrew Scholar" charset="-79"/>
                <a:cs typeface="Arial Hebrew Scholar" charset="-79"/>
              </a:rPr>
              <a:t> OF ARTS IN HEALTH &amp; EDUCATION</a:t>
            </a:r>
          </a:p>
        </p:txBody>
      </p:sp>
      <p:sp>
        <p:nvSpPr>
          <p:cNvPr id="8" name="TextBox 7">
            <a:extLst>
              <a:ext uri="{FF2B5EF4-FFF2-40B4-BE49-F238E27FC236}">
                <a16:creationId xmlns:a16="http://schemas.microsoft.com/office/drawing/2014/main" id="{CD1D31D8-A7C7-574D-BF90-E206A061C9B7}"/>
              </a:ext>
            </a:extLst>
          </p:cNvPr>
          <p:cNvSpPr txBox="1"/>
          <p:nvPr/>
        </p:nvSpPr>
        <p:spPr>
          <a:xfrm>
            <a:off x="7492709" y="1849659"/>
            <a:ext cx="4516409" cy="1908215"/>
          </a:xfrm>
          <a:prstGeom prst="rect">
            <a:avLst/>
          </a:prstGeom>
          <a:solidFill>
            <a:schemeClr val="bg1">
              <a:alpha val="82000"/>
            </a:schemeClr>
          </a:solidFill>
        </p:spPr>
        <p:txBody>
          <a:bodyPr wrap="square" rtlCol="0">
            <a:spAutoFit/>
          </a:bodyPr>
          <a:lstStyle/>
          <a:p>
            <a:endParaRPr lang="en-US" sz="1000" b="1" cap="all" dirty="0"/>
          </a:p>
          <a:p>
            <a:r>
              <a:rPr lang="en-US" b="1" cap="all" dirty="0"/>
              <a:t>MA </a:t>
            </a:r>
            <a:r>
              <a:rPr lang="en-US" cap="all" dirty="0"/>
              <a:t>IN ART THERAPY</a:t>
            </a:r>
          </a:p>
          <a:p>
            <a:r>
              <a:rPr lang="en-US" b="1" cap="all" dirty="0"/>
              <a:t>PROFESSIONAL </a:t>
            </a:r>
            <a:r>
              <a:rPr lang="en-US" cap="all" dirty="0"/>
              <a:t>MASTERS OF EDUCATION </a:t>
            </a:r>
          </a:p>
          <a:p>
            <a:r>
              <a:rPr lang="en-US" cap="all" dirty="0"/>
              <a:t>(ART AND DESIGN)</a:t>
            </a:r>
          </a:p>
          <a:p>
            <a:r>
              <a:rPr lang="en-IE" b="1" dirty="0">
                <a:ea typeface="Arial Hebrew Scholar" charset="-79"/>
                <a:cs typeface="Arial Hebrew Scholar" charset="-79"/>
              </a:rPr>
              <a:t>MA </a:t>
            </a:r>
            <a:r>
              <a:rPr lang="en-IE" dirty="0">
                <a:ea typeface="Arial Hebrew Scholar" charset="-79"/>
                <a:cs typeface="Arial Hebrew Scholar" charset="-79"/>
              </a:rPr>
              <a:t>ARTS &amp; Engagement</a:t>
            </a:r>
          </a:p>
          <a:p>
            <a:endParaRPr lang="en-US" cap="all" dirty="0"/>
          </a:p>
          <a:p>
            <a:endParaRPr lang="en-US" cap="all" dirty="0"/>
          </a:p>
        </p:txBody>
      </p:sp>
    </p:spTree>
    <p:extLst>
      <p:ext uri="{BB962C8B-B14F-4D97-AF65-F5344CB8AC3E}">
        <p14:creationId xmlns:p14="http://schemas.microsoft.com/office/powerpoint/2010/main" val="378955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D1D31D8-A7C7-574D-BF90-E206A061C9B7}"/>
              </a:ext>
            </a:extLst>
          </p:cNvPr>
          <p:cNvSpPr txBox="1"/>
          <p:nvPr/>
        </p:nvSpPr>
        <p:spPr>
          <a:xfrm>
            <a:off x="1411958" y="1623690"/>
            <a:ext cx="3624359" cy="4555093"/>
          </a:xfrm>
          <a:prstGeom prst="rect">
            <a:avLst/>
          </a:prstGeom>
          <a:noFill/>
        </p:spPr>
        <p:txBody>
          <a:bodyPr wrap="square" rtlCol="0">
            <a:spAutoFit/>
          </a:bodyPr>
          <a:lstStyle/>
          <a:p>
            <a:r>
              <a:rPr lang="en-US" sz="2800" b="1" cap="all" dirty="0"/>
              <a:t>WHAT </a:t>
            </a:r>
            <a:r>
              <a:rPr lang="en-US" sz="2800" cap="all" dirty="0"/>
              <a:t>YOU WILL BE DOING</a:t>
            </a:r>
          </a:p>
          <a:p>
            <a:r>
              <a:rPr lang="en-US" b="1" dirty="0">
                <a:solidFill>
                  <a:schemeClr val="tx1">
                    <a:lumMod val="50000"/>
                    <a:lumOff val="50000"/>
                  </a:schemeClr>
                </a:solidFill>
              </a:rPr>
              <a:t>Through lectures and tutorials you will learn about the best practices involved in teaching art and design. </a:t>
            </a:r>
            <a:endParaRPr lang="en-US" dirty="0">
              <a:solidFill>
                <a:schemeClr val="tx1">
                  <a:lumMod val="50000"/>
                  <a:lumOff val="50000"/>
                </a:schemeClr>
              </a:solidFill>
            </a:endParaRPr>
          </a:p>
          <a:p>
            <a:endParaRPr lang="en-US" dirty="0">
              <a:solidFill>
                <a:schemeClr val="tx1">
                  <a:lumMod val="50000"/>
                  <a:lumOff val="50000"/>
                </a:schemeClr>
              </a:solidFill>
            </a:endParaRPr>
          </a:p>
          <a:p>
            <a:r>
              <a:rPr lang="en-US" dirty="0">
                <a:solidFill>
                  <a:schemeClr val="tx1">
                    <a:lumMod val="50000"/>
                    <a:lumOff val="50000"/>
                  </a:schemeClr>
                </a:solidFill>
              </a:rPr>
              <a:t>Workshops cover art and design disciplines such as drawing, painting, ceramics, textiles, sculpture along with graphic design, environmental design and digital media. This will provide you with the subject knowledge you will need to teach the second level Art and Design curriculum.</a:t>
            </a:r>
          </a:p>
        </p:txBody>
      </p:sp>
      <p:sp>
        <p:nvSpPr>
          <p:cNvPr id="7" name="Text Placeholder 2">
            <a:extLst>
              <a:ext uri="{FF2B5EF4-FFF2-40B4-BE49-F238E27FC236}">
                <a16:creationId xmlns:a16="http://schemas.microsoft.com/office/drawing/2014/main" id="{04993B0E-1F7D-D844-859A-CAEF8A0760E0}"/>
              </a:ext>
            </a:extLst>
          </p:cNvPr>
          <p:cNvSpPr>
            <a:spLocks noGrp="1"/>
          </p:cNvSpPr>
          <p:nvPr>
            <p:ph type="body" sz="quarter" idx="10"/>
          </p:nvPr>
        </p:nvSpPr>
        <p:spPr>
          <a:xfrm>
            <a:off x="648000" y="414000"/>
            <a:ext cx="9362848" cy="852940"/>
          </a:xfrm>
        </p:spPr>
        <p:txBody>
          <a:bodyPr>
            <a:noAutofit/>
          </a:bodyPr>
          <a:lstStyle/>
          <a:p>
            <a:r>
              <a:rPr lang="en-US" b="1" cap="all" dirty="0"/>
              <a:t>PROFESSIONAL </a:t>
            </a:r>
            <a:r>
              <a:rPr lang="en-US" cap="all" dirty="0"/>
              <a:t>MASTER OF EDUCATION </a:t>
            </a:r>
          </a:p>
          <a:p>
            <a:r>
              <a:rPr lang="en-US" sz="1800" cap="all" dirty="0"/>
              <a:t>(ART AND DESIGN)</a:t>
            </a:r>
          </a:p>
        </p:txBody>
      </p:sp>
      <p:pic>
        <p:nvPicPr>
          <p:cNvPr id="9" name="Picture 8">
            <a:extLst>
              <a:ext uri="{FF2B5EF4-FFF2-40B4-BE49-F238E27FC236}">
                <a16:creationId xmlns:a16="http://schemas.microsoft.com/office/drawing/2014/main" id="{95429C25-25C0-9F4F-8DF8-00C4CAFE332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88"/>
          <a:stretch/>
        </p:blipFill>
        <p:spPr>
          <a:xfrm>
            <a:off x="6624289" y="1355196"/>
            <a:ext cx="5567711" cy="2646406"/>
          </a:xfrm>
          <a:prstGeom prst="rect">
            <a:avLst/>
          </a:prstGeom>
        </p:spPr>
      </p:pic>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24289" y="3901236"/>
            <a:ext cx="5569609" cy="2467970"/>
          </a:xfrm>
          <a:prstGeom prst="rect">
            <a:avLst/>
          </a:prstGeom>
        </p:spPr>
      </p:pic>
    </p:spTree>
    <p:extLst>
      <p:ext uri="{BB962C8B-B14F-4D97-AF65-F5344CB8AC3E}">
        <p14:creationId xmlns:p14="http://schemas.microsoft.com/office/powerpoint/2010/main" val="291182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Effect transition="in" filter="fade">
                                      <p:cBhvr>
                                        <p:cTn id="11"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D1D31D8-A7C7-574D-BF90-E206A061C9B7}"/>
              </a:ext>
            </a:extLst>
          </p:cNvPr>
          <p:cNvSpPr txBox="1"/>
          <p:nvPr/>
        </p:nvSpPr>
        <p:spPr>
          <a:xfrm>
            <a:off x="354893" y="1846708"/>
            <a:ext cx="4086478" cy="3508653"/>
          </a:xfrm>
          <a:prstGeom prst="rect">
            <a:avLst/>
          </a:prstGeom>
          <a:noFill/>
        </p:spPr>
        <p:txBody>
          <a:bodyPr wrap="square" rtlCol="0">
            <a:spAutoFit/>
          </a:bodyPr>
          <a:lstStyle/>
          <a:p>
            <a:r>
              <a:rPr lang="en-US" sz="2800" b="1" cap="all" dirty="0"/>
              <a:t>Career</a:t>
            </a:r>
            <a:r>
              <a:rPr lang="en-US" sz="2800" cap="all" dirty="0"/>
              <a:t> Opportunities</a:t>
            </a:r>
          </a:p>
          <a:p>
            <a:endParaRPr lang="en-US" sz="2800" cap="all" dirty="0"/>
          </a:p>
          <a:p>
            <a:pPr>
              <a:lnSpc>
                <a:spcPct val="150000"/>
              </a:lnSpc>
            </a:pPr>
            <a:r>
              <a:rPr lang="en-US" sz="1600" b="1" dirty="0">
                <a:solidFill>
                  <a:schemeClr val="tx1">
                    <a:lumMod val="50000"/>
                    <a:lumOff val="50000"/>
                  </a:schemeClr>
                </a:solidFill>
              </a:rPr>
              <a:t>Second Level Art Teachers </a:t>
            </a:r>
            <a:r>
              <a:rPr lang="en-US" sz="1600" dirty="0">
                <a:solidFill>
                  <a:schemeClr val="tx1">
                    <a:lumMod val="50000"/>
                    <a:lumOff val="50000"/>
                  </a:schemeClr>
                </a:solidFill>
              </a:rPr>
              <a:t>• Third Level Art Educators • Education Officers • Artists in Residence in Primary and Secondary Schools </a:t>
            </a:r>
          </a:p>
          <a:p>
            <a:pPr>
              <a:lnSpc>
                <a:spcPct val="150000"/>
              </a:lnSpc>
            </a:pPr>
            <a:r>
              <a:rPr lang="en-US" sz="1600" dirty="0">
                <a:solidFill>
                  <a:schemeClr val="tx1">
                    <a:lumMod val="50000"/>
                    <a:lumOff val="50000"/>
                  </a:schemeClr>
                </a:solidFill>
              </a:rPr>
              <a:t>• </a:t>
            </a:r>
            <a:r>
              <a:rPr lang="en-US" sz="1600" b="1" dirty="0">
                <a:solidFill>
                  <a:schemeClr val="tx1">
                    <a:lumMod val="50000"/>
                    <a:lumOff val="50000"/>
                  </a:schemeClr>
                </a:solidFill>
              </a:rPr>
              <a:t>School Principals and Deputy-Principals </a:t>
            </a:r>
          </a:p>
          <a:p>
            <a:pPr>
              <a:lnSpc>
                <a:spcPct val="150000"/>
              </a:lnSpc>
            </a:pPr>
            <a:r>
              <a:rPr lang="en-US" sz="1600" dirty="0">
                <a:solidFill>
                  <a:schemeClr val="tx1">
                    <a:lumMod val="50000"/>
                    <a:lumOff val="50000"/>
                  </a:schemeClr>
                </a:solidFill>
              </a:rPr>
              <a:t>• Independent Art Education Policy Consultants and Researchers • </a:t>
            </a:r>
            <a:r>
              <a:rPr lang="en-US" sz="1600" b="1" dirty="0">
                <a:solidFill>
                  <a:schemeClr val="tx1">
                    <a:lumMod val="50000"/>
                    <a:lumOff val="50000"/>
                  </a:schemeClr>
                </a:solidFill>
              </a:rPr>
              <a:t>Museum Curators </a:t>
            </a:r>
            <a:r>
              <a:rPr lang="en-US" sz="1600" dirty="0">
                <a:solidFill>
                  <a:schemeClr val="tx1">
                    <a:lumMod val="50000"/>
                    <a:lumOff val="50000"/>
                  </a:schemeClr>
                </a:solidFill>
              </a:rPr>
              <a:t>• Youth Workers • </a:t>
            </a:r>
            <a:r>
              <a:rPr lang="en-US" sz="1600" b="1" dirty="0">
                <a:solidFill>
                  <a:schemeClr val="tx1">
                    <a:lumMod val="50000"/>
                    <a:lumOff val="50000"/>
                  </a:schemeClr>
                </a:solidFill>
              </a:rPr>
              <a:t>Arts Officers</a:t>
            </a:r>
            <a:endParaRPr lang="en-IE" sz="1600" b="1" dirty="0">
              <a:solidFill>
                <a:schemeClr val="tx1">
                  <a:lumMod val="50000"/>
                  <a:lumOff val="50000"/>
                </a:schemeClr>
              </a:solidFill>
              <a:latin typeface="Arial Hebrew Scholar" charset="-79"/>
              <a:ea typeface="Arial Hebrew Scholar" charset="-79"/>
              <a:cs typeface="Arial Hebrew Scholar" charset="-79"/>
            </a:endParaRPr>
          </a:p>
        </p:txBody>
      </p:sp>
      <p:sp>
        <p:nvSpPr>
          <p:cNvPr id="9" name="Text Placeholder 2">
            <a:extLst>
              <a:ext uri="{FF2B5EF4-FFF2-40B4-BE49-F238E27FC236}">
                <a16:creationId xmlns:a16="http://schemas.microsoft.com/office/drawing/2014/main" id="{A2BE81F4-DFD5-294F-977F-5CD7A7B0C956}"/>
              </a:ext>
            </a:extLst>
          </p:cNvPr>
          <p:cNvSpPr>
            <a:spLocks noGrp="1"/>
          </p:cNvSpPr>
          <p:nvPr>
            <p:ph type="body" sz="quarter" idx="10"/>
          </p:nvPr>
        </p:nvSpPr>
        <p:spPr>
          <a:xfrm>
            <a:off x="648000" y="414000"/>
            <a:ext cx="9362848" cy="852940"/>
          </a:xfrm>
        </p:spPr>
        <p:txBody>
          <a:bodyPr>
            <a:noAutofit/>
          </a:bodyPr>
          <a:lstStyle/>
          <a:p>
            <a:r>
              <a:rPr lang="en-US" b="1" cap="all" dirty="0"/>
              <a:t>PROFESSIONAL </a:t>
            </a:r>
            <a:r>
              <a:rPr lang="en-US" cap="all" dirty="0"/>
              <a:t>MASTER OF EDUCATION </a:t>
            </a:r>
          </a:p>
          <a:p>
            <a:r>
              <a:rPr lang="en-US" sz="1800" cap="all" dirty="0"/>
              <a:t>(ART AND DESIGN)</a:t>
            </a:r>
          </a:p>
        </p:txBody>
      </p:sp>
      <p:pic>
        <p:nvPicPr>
          <p:cNvPr id="7" name="Picture 6">
            <a:extLst>
              <a:ext uri="{FF2B5EF4-FFF2-40B4-BE49-F238E27FC236}">
                <a16:creationId xmlns:a16="http://schemas.microsoft.com/office/drawing/2014/main" id="{61118BAC-9B9D-0B42-816B-6ADA0CC0A58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375142" y="1371642"/>
            <a:ext cx="6816858" cy="5004000"/>
          </a:xfrm>
          <a:prstGeom prst="rect">
            <a:avLst/>
          </a:prstGeom>
        </p:spPr>
      </p:pic>
    </p:spTree>
    <p:extLst>
      <p:ext uri="{BB962C8B-B14F-4D97-AF65-F5344CB8AC3E}">
        <p14:creationId xmlns:p14="http://schemas.microsoft.com/office/powerpoint/2010/main" val="10389234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D1D31D8-A7C7-574D-BF90-E206A061C9B7}"/>
              </a:ext>
            </a:extLst>
          </p:cNvPr>
          <p:cNvSpPr txBox="1"/>
          <p:nvPr/>
        </p:nvSpPr>
        <p:spPr>
          <a:xfrm>
            <a:off x="1421515" y="2054620"/>
            <a:ext cx="3624359" cy="4001095"/>
          </a:xfrm>
          <a:prstGeom prst="rect">
            <a:avLst/>
          </a:prstGeom>
          <a:noFill/>
        </p:spPr>
        <p:txBody>
          <a:bodyPr wrap="square" rtlCol="0">
            <a:spAutoFit/>
          </a:bodyPr>
          <a:lstStyle/>
          <a:p>
            <a:r>
              <a:rPr lang="en-US" sz="2800" b="1" cap="all" dirty="0"/>
              <a:t>WHAT </a:t>
            </a:r>
            <a:r>
              <a:rPr lang="en-US" sz="2800" cap="all" dirty="0"/>
              <a:t>YOU WILL BE DOING</a:t>
            </a:r>
          </a:p>
          <a:p>
            <a:r>
              <a:rPr lang="en-US" dirty="0">
                <a:solidFill>
                  <a:schemeClr val="tx1">
                    <a:lumMod val="50000"/>
                    <a:lumOff val="50000"/>
                  </a:schemeClr>
                </a:solidFill>
              </a:rPr>
              <a:t>This masters programme leads to a professional qualification to practice Art Therapy in the form of therapeutic intervention with a wide variety of client groups. On completion graduates can register with the professional body for the Creative Therapies in Ireland, IACAT (Irish Association of Creative Arts Therapists).  This course is delivered in our Grand Parade campus.</a:t>
            </a:r>
            <a:endParaRPr lang="en-IE" dirty="0">
              <a:solidFill>
                <a:schemeClr val="tx1">
                  <a:lumMod val="50000"/>
                  <a:lumOff val="50000"/>
                </a:schemeClr>
              </a:solidFill>
              <a:latin typeface="Arial Hebrew Scholar" charset="-79"/>
              <a:ea typeface="Arial Hebrew Scholar" charset="-79"/>
              <a:cs typeface="Arial Hebrew Scholar" charset="-79"/>
            </a:endParaRPr>
          </a:p>
        </p:txBody>
      </p:sp>
      <p:sp>
        <p:nvSpPr>
          <p:cNvPr id="7" name="Text Placeholder 2">
            <a:extLst>
              <a:ext uri="{FF2B5EF4-FFF2-40B4-BE49-F238E27FC236}">
                <a16:creationId xmlns:a16="http://schemas.microsoft.com/office/drawing/2014/main" id="{04993B0E-1F7D-D844-859A-CAEF8A0760E0}"/>
              </a:ext>
            </a:extLst>
          </p:cNvPr>
          <p:cNvSpPr>
            <a:spLocks noGrp="1"/>
          </p:cNvSpPr>
          <p:nvPr>
            <p:ph type="body" sz="quarter" idx="10"/>
          </p:nvPr>
        </p:nvSpPr>
        <p:spPr>
          <a:xfrm>
            <a:off x="648000" y="414000"/>
            <a:ext cx="8963346" cy="533400"/>
          </a:xfrm>
        </p:spPr>
        <p:txBody>
          <a:bodyPr/>
          <a:lstStyle/>
          <a:p>
            <a:r>
              <a:rPr lang="en-US" b="1" cap="all" dirty="0">
                <a:latin typeface="Helvetica" pitchFamily="2" charset="0"/>
                <a:cs typeface="Arial Hebrew Scholar" pitchFamily="2" charset="0"/>
              </a:rPr>
              <a:t>MA </a:t>
            </a:r>
            <a:r>
              <a:rPr lang="en-US" cap="all" dirty="0">
                <a:latin typeface="Helvetica" pitchFamily="2" charset="0"/>
                <a:cs typeface="Arial Hebrew Scholar" pitchFamily="2" charset="0"/>
              </a:rPr>
              <a:t>IN ART THERAPY</a:t>
            </a:r>
          </a:p>
        </p:txBody>
      </p:sp>
      <p:pic>
        <p:nvPicPr>
          <p:cNvPr id="9" name="Picture 8">
            <a:extLst>
              <a:ext uri="{FF2B5EF4-FFF2-40B4-BE49-F238E27FC236}">
                <a16:creationId xmlns:a16="http://schemas.microsoft.com/office/drawing/2014/main" id="{A0F482AF-E663-F44B-9C51-9ACF2103570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485716" y="1395881"/>
            <a:ext cx="5706283" cy="3046519"/>
          </a:xfrm>
          <a:prstGeom prst="rect">
            <a:avLst/>
          </a:prstGeom>
        </p:spPr>
      </p:pic>
      <p:pic>
        <p:nvPicPr>
          <p:cNvPr id="11" name="Picture 10">
            <a:extLst>
              <a:ext uri="{FF2B5EF4-FFF2-40B4-BE49-F238E27FC236}">
                <a16:creationId xmlns:a16="http://schemas.microsoft.com/office/drawing/2014/main" id="{BA3D50F2-5830-094C-84DC-FFFF8F5E4FC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485717" y="4442400"/>
            <a:ext cx="5706283" cy="1930595"/>
          </a:xfrm>
          <a:prstGeom prst="rect">
            <a:avLst/>
          </a:prstGeom>
        </p:spPr>
      </p:pic>
    </p:spTree>
    <p:extLst>
      <p:ext uri="{BB962C8B-B14F-4D97-AF65-F5344CB8AC3E}">
        <p14:creationId xmlns:p14="http://schemas.microsoft.com/office/powerpoint/2010/main" val="1585730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3A0CFDE-0F2F-4D4A-87DE-B40524ADBF3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 b="-7"/>
          <a:stretch/>
        </p:blipFill>
        <p:spPr>
          <a:xfrm>
            <a:off x="3304800" y="1371600"/>
            <a:ext cx="8895376" cy="5004000"/>
          </a:xfrm>
          <a:prstGeom prst="rect">
            <a:avLst/>
          </a:prstGeom>
        </p:spPr>
      </p:pic>
      <p:sp>
        <p:nvSpPr>
          <p:cNvPr id="8" name="Text Placeholder 2">
            <a:extLst>
              <a:ext uri="{FF2B5EF4-FFF2-40B4-BE49-F238E27FC236}">
                <a16:creationId xmlns:a16="http://schemas.microsoft.com/office/drawing/2014/main" id="{04993B0E-1F7D-D844-859A-CAEF8A0760E0}"/>
              </a:ext>
            </a:extLst>
          </p:cNvPr>
          <p:cNvSpPr txBox="1">
            <a:spLocks/>
          </p:cNvSpPr>
          <p:nvPr/>
        </p:nvSpPr>
        <p:spPr>
          <a:xfrm>
            <a:off x="648001" y="414000"/>
            <a:ext cx="2932482" cy="5334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bg1"/>
                </a:solidFill>
                <a:latin typeface="Helvetica Light" panose="020B04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cap="all" dirty="0"/>
              <a:t>OUR </a:t>
            </a:r>
            <a:r>
              <a:rPr lang="en-IE" cap="all" dirty="0"/>
              <a:t>FACILITIES</a:t>
            </a:r>
          </a:p>
        </p:txBody>
      </p:sp>
      <p:sp>
        <p:nvSpPr>
          <p:cNvPr id="10" name="Content Placeholder 1">
            <a:extLst>
              <a:ext uri="{FF2B5EF4-FFF2-40B4-BE49-F238E27FC236}">
                <a16:creationId xmlns:a16="http://schemas.microsoft.com/office/drawing/2014/main" id="{238CBC18-0D77-AC4C-A8B2-1787EE74D548}"/>
              </a:ext>
            </a:extLst>
          </p:cNvPr>
          <p:cNvSpPr txBox="1">
            <a:spLocks/>
          </p:cNvSpPr>
          <p:nvPr/>
        </p:nvSpPr>
        <p:spPr>
          <a:xfrm>
            <a:off x="322729" y="1872359"/>
            <a:ext cx="3005687" cy="433755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200" b="1" dirty="0">
                <a:solidFill>
                  <a:schemeClr val="tx1">
                    <a:lumMod val="65000"/>
                    <a:lumOff val="35000"/>
                  </a:schemeClr>
                </a:solidFill>
                <a:latin typeface="Calibri" charset="0"/>
                <a:ea typeface="Calibri" charset="0"/>
                <a:cs typeface="Calibri" charset="0"/>
              </a:rPr>
              <a:t>Facilities include</a:t>
            </a:r>
          </a:p>
          <a:p>
            <a:pPr>
              <a:lnSpc>
                <a:spcPct val="100000"/>
              </a:lnSpc>
            </a:pPr>
            <a:endParaRPr lang="en-US" sz="1700" b="1" dirty="0">
              <a:solidFill>
                <a:schemeClr val="tx1">
                  <a:lumMod val="65000"/>
                  <a:lumOff val="35000"/>
                </a:schemeClr>
              </a:solidFill>
              <a:latin typeface="Calibri" charset="0"/>
              <a:ea typeface="Calibri" charset="0"/>
              <a:cs typeface="Calibri" charset="0"/>
            </a:endParaRPr>
          </a:p>
          <a:p>
            <a:pPr>
              <a:lnSpc>
                <a:spcPct val="100000"/>
              </a:lnSpc>
            </a:pPr>
            <a:r>
              <a:rPr lang="en-US" sz="1600" b="1" dirty="0">
                <a:solidFill>
                  <a:schemeClr val="tx1">
                    <a:lumMod val="85000"/>
                    <a:lumOff val="15000"/>
                  </a:schemeClr>
                </a:solidFill>
                <a:latin typeface="Calibri" charset="0"/>
                <a:ea typeface="Calibri" charset="0"/>
                <a:cs typeface="Calibri" charset="0"/>
              </a:rPr>
              <a:t>Media and virtual reality computer labs</a:t>
            </a:r>
          </a:p>
          <a:p>
            <a:pPr>
              <a:lnSpc>
                <a:spcPct val="100000"/>
              </a:lnSpc>
            </a:pPr>
            <a:r>
              <a:rPr lang="en-US" sz="1600" dirty="0">
                <a:solidFill>
                  <a:schemeClr val="bg2">
                    <a:lumMod val="75000"/>
                  </a:schemeClr>
                </a:solidFill>
                <a:latin typeface="Calibri" charset="0"/>
                <a:ea typeface="Calibri" charset="0"/>
                <a:cs typeface="Calibri" charset="0"/>
              </a:rPr>
              <a:t>Ceramic, Glass and Textile  Workshops</a:t>
            </a:r>
          </a:p>
          <a:p>
            <a:pPr>
              <a:lnSpc>
                <a:spcPct val="100000"/>
              </a:lnSpc>
            </a:pPr>
            <a:r>
              <a:rPr lang="en-US" sz="1600" dirty="0">
                <a:solidFill>
                  <a:schemeClr val="bg2">
                    <a:lumMod val="75000"/>
                  </a:schemeClr>
                </a:solidFill>
                <a:latin typeface="Calibri" charset="0"/>
                <a:ea typeface="Calibri" charset="0"/>
                <a:cs typeface="Calibri" charset="0"/>
              </a:rPr>
              <a:t>Photography &amp; Video Studios</a:t>
            </a:r>
          </a:p>
          <a:p>
            <a:pPr>
              <a:lnSpc>
                <a:spcPct val="100000"/>
              </a:lnSpc>
            </a:pPr>
            <a:r>
              <a:rPr lang="en-US" sz="1600" dirty="0">
                <a:solidFill>
                  <a:schemeClr val="bg2">
                    <a:lumMod val="75000"/>
                  </a:schemeClr>
                </a:solidFill>
                <a:latin typeface="Calibri" charset="0"/>
                <a:ea typeface="Calibri" charset="0"/>
                <a:cs typeface="Calibri" charset="0"/>
              </a:rPr>
              <a:t>Print  and Metal Workshops</a:t>
            </a:r>
          </a:p>
          <a:p>
            <a:pPr>
              <a:lnSpc>
                <a:spcPct val="100000"/>
              </a:lnSpc>
            </a:pPr>
            <a:r>
              <a:rPr lang="en-US" sz="1600" dirty="0">
                <a:solidFill>
                  <a:schemeClr val="bg2">
                    <a:lumMod val="75000"/>
                  </a:schemeClr>
                </a:solidFill>
                <a:latin typeface="Calibri" charset="0"/>
                <a:ea typeface="Calibri" charset="0"/>
                <a:cs typeface="Calibri" charset="0"/>
              </a:rPr>
              <a:t>Student Studio Spaces</a:t>
            </a:r>
          </a:p>
          <a:p>
            <a:pPr>
              <a:lnSpc>
                <a:spcPct val="100000"/>
              </a:lnSpc>
            </a:pPr>
            <a:r>
              <a:rPr lang="en-US" sz="1600" dirty="0">
                <a:solidFill>
                  <a:schemeClr val="bg2">
                    <a:lumMod val="75000"/>
                  </a:schemeClr>
                </a:solidFill>
                <a:latin typeface="Calibri" charset="0"/>
                <a:ea typeface="Calibri" charset="0"/>
                <a:cs typeface="Calibri" charset="0"/>
              </a:rPr>
              <a:t>Design Studios</a:t>
            </a:r>
          </a:p>
          <a:p>
            <a:pPr>
              <a:lnSpc>
                <a:spcPct val="100000"/>
              </a:lnSpc>
            </a:pPr>
            <a:r>
              <a:rPr lang="en-US" sz="1600" dirty="0">
                <a:solidFill>
                  <a:schemeClr val="bg2">
                    <a:lumMod val="75000"/>
                  </a:schemeClr>
                </a:solidFill>
                <a:latin typeface="Calibri" charset="0"/>
                <a:ea typeface="Calibri" charset="0"/>
                <a:cs typeface="Calibri" charset="0"/>
              </a:rPr>
              <a:t>Gallery &amp; Gallery trial Spaces</a:t>
            </a:r>
          </a:p>
          <a:p>
            <a:pPr>
              <a:lnSpc>
                <a:spcPct val="100000"/>
              </a:lnSpc>
            </a:pPr>
            <a:r>
              <a:rPr lang="en-US" sz="1600" dirty="0">
                <a:solidFill>
                  <a:schemeClr val="bg2">
                    <a:lumMod val="75000"/>
                  </a:schemeClr>
                </a:solidFill>
                <a:latin typeface="Calibri" charset="0"/>
                <a:ea typeface="Calibri" charset="0"/>
                <a:cs typeface="Calibri" charset="0"/>
              </a:rPr>
              <a:t>Lecture Theatres and Library</a:t>
            </a:r>
          </a:p>
          <a:p>
            <a:pPr>
              <a:lnSpc>
                <a:spcPct val="100000"/>
              </a:lnSpc>
            </a:pPr>
            <a:endParaRPr lang="en-US" sz="2000" b="1" dirty="0">
              <a:solidFill>
                <a:schemeClr val="bg2">
                  <a:lumMod val="75000"/>
                </a:schemeClr>
              </a:solidFill>
              <a:latin typeface="Arial Hebrew Scholar" charset="-79"/>
              <a:ea typeface="Arial Hebrew Scholar" charset="-79"/>
              <a:cs typeface="Arial Hebrew Scholar" charset="-79"/>
            </a:endParaRPr>
          </a:p>
          <a:p>
            <a:pPr>
              <a:lnSpc>
                <a:spcPct val="100000"/>
              </a:lnSpc>
            </a:pPr>
            <a:endParaRPr lang="en-US" sz="2000" b="1" dirty="0">
              <a:solidFill>
                <a:schemeClr val="tx1">
                  <a:lumMod val="50000"/>
                  <a:lumOff val="50000"/>
                </a:schemeClr>
              </a:solidFill>
              <a:latin typeface="Arial Hebrew Scholar" charset="-79"/>
              <a:ea typeface="Arial Hebrew Scholar" charset="-79"/>
              <a:cs typeface="Arial Hebrew Scholar" charset="-79"/>
            </a:endParaRPr>
          </a:p>
          <a:p>
            <a:pPr>
              <a:lnSpc>
                <a:spcPct val="100000"/>
              </a:lnSpc>
            </a:pPr>
            <a:endParaRPr lang="en-US" sz="2000" b="1" dirty="0">
              <a:solidFill>
                <a:schemeClr val="tx1">
                  <a:lumMod val="50000"/>
                  <a:lumOff val="50000"/>
                </a:schemeClr>
              </a:solidFill>
              <a:latin typeface="Arial Hebrew Scholar" charset="-79"/>
              <a:ea typeface="Arial Hebrew Scholar" charset="-79"/>
              <a:cs typeface="Arial Hebrew Scholar" charset="-79"/>
            </a:endParaRPr>
          </a:p>
          <a:p>
            <a:pPr>
              <a:lnSpc>
                <a:spcPct val="100000"/>
              </a:lnSpc>
            </a:pPr>
            <a:endParaRPr lang="en-US" sz="2400" dirty="0"/>
          </a:p>
          <a:p>
            <a:pPr>
              <a:lnSpc>
                <a:spcPct val="100000"/>
              </a:lnSpc>
            </a:pPr>
            <a:endParaRPr lang="en-IE" sz="2400" dirty="0">
              <a:solidFill>
                <a:schemeClr val="bg1"/>
              </a:solidFill>
              <a:latin typeface="Helvetica Light" panose="020B0403020202020204" pitchFamily="34" charset="0"/>
            </a:endParaRPr>
          </a:p>
        </p:txBody>
      </p:sp>
    </p:spTree>
    <p:extLst>
      <p:ext uri="{BB962C8B-B14F-4D97-AF65-F5344CB8AC3E}">
        <p14:creationId xmlns:p14="http://schemas.microsoft.com/office/powerpoint/2010/main" val="2253430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D1D31D8-A7C7-574D-BF90-E206A061C9B7}"/>
              </a:ext>
            </a:extLst>
          </p:cNvPr>
          <p:cNvSpPr txBox="1"/>
          <p:nvPr/>
        </p:nvSpPr>
        <p:spPr>
          <a:xfrm>
            <a:off x="354893" y="1846708"/>
            <a:ext cx="4086478" cy="1661993"/>
          </a:xfrm>
          <a:prstGeom prst="rect">
            <a:avLst/>
          </a:prstGeom>
          <a:noFill/>
        </p:spPr>
        <p:txBody>
          <a:bodyPr wrap="square" rtlCol="0">
            <a:spAutoFit/>
          </a:bodyPr>
          <a:lstStyle/>
          <a:p>
            <a:r>
              <a:rPr lang="en-US" sz="2800" b="1" cap="all" dirty="0"/>
              <a:t>Career</a:t>
            </a:r>
            <a:r>
              <a:rPr lang="en-US" sz="2800" cap="all" dirty="0"/>
              <a:t> Opportunities</a:t>
            </a:r>
          </a:p>
          <a:p>
            <a:endParaRPr lang="en-US" sz="2800" cap="all" dirty="0"/>
          </a:p>
          <a:p>
            <a:pPr>
              <a:lnSpc>
                <a:spcPct val="150000"/>
              </a:lnSpc>
            </a:pPr>
            <a:r>
              <a:rPr lang="en-US" sz="1600" b="1" dirty="0">
                <a:solidFill>
                  <a:schemeClr val="tx1">
                    <a:lumMod val="50000"/>
                    <a:lumOff val="50000"/>
                  </a:schemeClr>
                </a:solidFill>
              </a:rPr>
              <a:t>Art Therapist</a:t>
            </a:r>
            <a:r>
              <a:rPr lang="en-US" sz="1600" dirty="0">
                <a:solidFill>
                  <a:schemeClr val="tx1">
                    <a:lumMod val="50000"/>
                    <a:lumOff val="50000"/>
                  </a:schemeClr>
                </a:solidFill>
              </a:rPr>
              <a:t> </a:t>
            </a:r>
            <a:r>
              <a:rPr lang="en-US" sz="1600" b="1" dirty="0">
                <a:solidFill>
                  <a:schemeClr val="tx1">
                    <a:lumMod val="50000"/>
                    <a:lumOff val="50000"/>
                  </a:schemeClr>
                </a:solidFill>
              </a:rPr>
              <a:t>•</a:t>
            </a:r>
            <a:r>
              <a:rPr lang="en-US" sz="1600" dirty="0">
                <a:solidFill>
                  <a:schemeClr val="tx1">
                    <a:lumMod val="50000"/>
                    <a:lumOff val="50000"/>
                  </a:schemeClr>
                </a:solidFill>
              </a:rPr>
              <a:t> Arts in Health </a:t>
            </a:r>
            <a:r>
              <a:rPr lang="en-US" sz="1600" b="1" dirty="0">
                <a:solidFill>
                  <a:schemeClr val="tx1">
                    <a:lumMod val="50000"/>
                    <a:lumOff val="50000"/>
                  </a:schemeClr>
                </a:solidFill>
              </a:rPr>
              <a:t>•</a:t>
            </a:r>
            <a:r>
              <a:rPr lang="en-US" sz="1600" dirty="0">
                <a:solidFill>
                  <a:schemeClr val="tx1">
                    <a:lumMod val="50000"/>
                    <a:lumOff val="50000"/>
                  </a:schemeClr>
                </a:solidFill>
              </a:rPr>
              <a:t> Arts in </a:t>
            </a:r>
            <a:r>
              <a:rPr lang="en-US" sz="1600" b="1" dirty="0">
                <a:solidFill>
                  <a:schemeClr val="tx1">
                    <a:lumMod val="50000"/>
                    <a:lumOff val="50000"/>
                  </a:schemeClr>
                </a:solidFill>
              </a:rPr>
              <a:t>Social Care •</a:t>
            </a:r>
            <a:r>
              <a:rPr lang="en-US" sz="1600" dirty="0">
                <a:solidFill>
                  <a:schemeClr val="tx1">
                    <a:lumMod val="50000"/>
                    <a:lumOff val="50000"/>
                  </a:schemeClr>
                </a:solidFill>
              </a:rPr>
              <a:t> Arts in Education </a:t>
            </a:r>
            <a:r>
              <a:rPr lang="en-US" sz="1600" b="1" dirty="0">
                <a:solidFill>
                  <a:schemeClr val="tx1">
                    <a:lumMod val="50000"/>
                    <a:lumOff val="50000"/>
                  </a:schemeClr>
                </a:solidFill>
              </a:rPr>
              <a:t>•</a:t>
            </a:r>
            <a:r>
              <a:rPr lang="en-US" sz="1600" dirty="0">
                <a:solidFill>
                  <a:schemeClr val="tx1">
                    <a:lumMod val="50000"/>
                    <a:lumOff val="50000"/>
                  </a:schemeClr>
                </a:solidFill>
              </a:rPr>
              <a:t> </a:t>
            </a:r>
            <a:r>
              <a:rPr lang="en-US" sz="1600" b="1" dirty="0">
                <a:solidFill>
                  <a:schemeClr val="tx1">
                    <a:lumMod val="50000"/>
                    <a:lumOff val="50000"/>
                  </a:schemeClr>
                </a:solidFill>
              </a:rPr>
              <a:t>Community Artist</a:t>
            </a:r>
            <a:endParaRPr lang="en-IE" sz="1600" b="1" dirty="0">
              <a:solidFill>
                <a:schemeClr val="tx1">
                  <a:lumMod val="50000"/>
                  <a:lumOff val="50000"/>
                </a:schemeClr>
              </a:solidFill>
              <a:latin typeface="Arial Hebrew Scholar" charset="-79"/>
              <a:ea typeface="Arial Hebrew Scholar" charset="-79"/>
              <a:cs typeface="Arial Hebrew Scholar" charset="-79"/>
            </a:endParaRPr>
          </a:p>
        </p:txBody>
      </p:sp>
      <p:sp>
        <p:nvSpPr>
          <p:cNvPr id="9" name="Text Placeholder 2">
            <a:extLst>
              <a:ext uri="{FF2B5EF4-FFF2-40B4-BE49-F238E27FC236}">
                <a16:creationId xmlns:a16="http://schemas.microsoft.com/office/drawing/2014/main" id="{19166975-6A75-5C47-AB62-B1B9B7E56B04}"/>
              </a:ext>
            </a:extLst>
          </p:cNvPr>
          <p:cNvSpPr>
            <a:spLocks noGrp="1"/>
          </p:cNvSpPr>
          <p:nvPr>
            <p:ph type="body" sz="quarter" idx="10"/>
          </p:nvPr>
        </p:nvSpPr>
        <p:spPr>
          <a:xfrm>
            <a:off x="648000" y="414000"/>
            <a:ext cx="8963346" cy="533400"/>
          </a:xfrm>
        </p:spPr>
        <p:txBody>
          <a:bodyPr/>
          <a:lstStyle/>
          <a:p>
            <a:r>
              <a:rPr lang="en-US" b="1" cap="all" dirty="0">
                <a:latin typeface="Helvetica" pitchFamily="2" charset="0"/>
                <a:cs typeface="Arial Hebrew Scholar" pitchFamily="2" charset="0"/>
              </a:rPr>
              <a:t>MA </a:t>
            </a:r>
            <a:r>
              <a:rPr lang="en-US" cap="all" dirty="0">
                <a:latin typeface="Helvetica" pitchFamily="2" charset="0"/>
                <a:cs typeface="Arial Hebrew Scholar" pitchFamily="2" charset="0"/>
              </a:rPr>
              <a:t>IN ART THERAPY</a:t>
            </a:r>
          </a:p>
        </p:txBody>
      </p:sp>
      <p:pic>
        <p:nvPicPr>
          <p:cNvPr id="6" name="Picture 5">
            <a:extLst>
              <a:ext uri="{FF2B5EF4-FFF2-40B4-BE49-F238E27FC236}">
                <a16:creationId xmlns:a16="http://schemas.microsoft.com/office/drawing/2014/main" id="{AAE35140-0BF4-4044-9D07-24110CBBAE7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450"/>
          <a:stretch/>
        </p:blipFill>
        <p:spPr>
          <a:xfrm>
            <a:off x="5816600" y="1986288"/>
            <a:ext cx="6375400" cy="3044825"/>
          </a:xfrm>
          <a:prstGeom prst="rect">
            <a:avLst/>
          </a:prstGeom>
        </p:spPr>
      </p:pic>
    </p:spTree>
    <p:extLst>
      <p:ext uri="{BB962C8B-B14F-4D97-AF65-F5344CB8AC3E}">
        <p14:creationId xmlns:p14="http://schemas.microsoft.com/office/powerpoint/2010/main" val="5565176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2B06359-77AF-BF4E-A7DB-29A9BAF9C751}"/>
              </a:ext>
            </a:extLst>
          </p:cNvPr>
          <p:cNvSpPr txBox="1"/>
          <p:nvPr/>
        </p:nvSpPr>
        <p:spPr>
          <a:xfrm>
            <a:off x="1421515" y="2054620"/>
            <a:ext cx="3624359" cy="4001095"/>
          </a:xfrm>
          <a:prstGeom prst="rect">
            <a:avLst/>
          </a:prstGeom>
          <a:noFill/>
        </p:spPr>
        <p:txBody>
          <a:bodyPr wrap="square" rtlCol="0">
            <a:spAutoFit/>
          </a:bodyPr>
          <a:lstStyle/>
          <a:p>
            <a:r>
              <a:rPr lang="en-US" sz="2800" b="1" cap="all" dirty="0"/>
              <a:t>WHAT </a:t>
            </a:r>
            <a:r>
              <a:rPr lang="en-US" sz="2800" cap="all" dirty="0"/>
              <a:t>YOU WILL BE DOING</a:t>
            </a:r>
          </a:p>
          <a:p>
            <a:r>
              <a:rPr lang="en-IE" dirty="0">
                <a:solidFill>
                  <a:schemeClr val="bg2">
                    <a:lumMod val="50000"/>
                  </a:schemeClr>
                </a:solidFill>
              </a:rPr>
              <a:t>This Masters prepares graduates to develop a professional practice in arts rich engagement with individual, group, and broader societal contexts. Participants on this Masters programme will develop an understanding of the role of the arts within learning, changemaking and the development of culture.</a:t>
            </a:r>
            <a:r>
              <a:rPr lang="en-US" dirty="0">
                <a:solidFill>
                  <a:schemeClr val="bg2">
                    <a:lumMod val="50000"/>
                  </a:schemeClr>
                </a:solidFill>
              </a:rPr>
              <a:t> </a:t>
            </a:r>
            <a:r>
              <a:rPr lang="en-US" dirty="0">
                <a:solidFill>
                  <a:schemeClr val="tx1">
                    <a:lumMod val="50000"/>
                    <a:lumOff val="50000"/>
                  </a:schemeClr>
                </a:solidFill>
              </a:rPr>
              <a:t>This course is delivered in our Grand Parade campus.</a:t>
            </a:r>
            <a:endParaRPr lang="en-IE" dirty="0">
              <a:solidFill>
                <a:schemeClr val="tx1">
                  <a:lumMod val="50000"/>
                  <a:lumOff val="50000"/>
                </a:schemeClr>
              </a:solidFill>
              <a:latin typeface="Arial Hebrew Scholar" charset="-79"/>
              <a:ea typeface="Arial Hebrew Scholar" charset="-79"/>
              <a:cs typeface="Arial Hebrew Scholar" charset="-79"/>
            </a:endParaRPr>
          </a:p>
        </p:txBody>
      </p:sp>
      <p:sp>
        <p:nvSpPr>
          <p:cNvPr id="10" name="Text Placeholder 2">
            <a:extLst>
              <a:ext uri="{FF2B5EF4-FFF2-40B4-BE49-F238E27FC236}">
                <a16:creationId xmlns:a16="http://schemas.microsoft.com/office/drawing/2014/main" id="{BA7509BA-22BA-0641-AD20-8C8AD8040822}"/>
              </a:ext>
            </a:extLst>
          </p:cNvPr>
          <p:cNvSpPr>
            <a:spLocks noGrp="1"/>
          </p:cNvSpPr>
          <p:nvPr>
            <p:ph type="body" sz="quarter" idx="10"/>
          </p:nvPr>
        </p:nvSpPr>
        <p:spPr>
          <a:xfrm>
            <a:off x="648000" y="414000"/>
            <a:ext cx="8963346" cy="533400"/>
          </a:xfrm>
        </p:spPr>
        <p:txBody>
          <a:bodyPr/>
          <a:lstStyle/>
          <a:p>
            <a:r>
              <a:rPr lang="en-US" b="1" cap="all" dirty="0">
                <a:latin typeface="Helvetica" pitchFamily="2" charset="0"/>
                <a:cs typeface="Arial Hebrew Scholar" pitchFamily="2" charset="0"/>
              </a:rPr>
              <a:t>MA </a:t>
            </a:r>
            <a:r>
              <a:rPr lang="en-US" cap="all" dirty="0">
                <a:latin typeface="Helvetica" pitchFamily="2" charset="0"/>
                <a:cs typeface="Arial Hebrew Scholar" pitchFamily="2" charset="0"/>
              </a:rPr>
              <a:t>IN Arts &amp; Engagement</a:t>
            </a:r>
          </a:p>
        </p:txBody>
      </p:sp>
      <p:pic>
        <p:nvPicPr>
          <p:cNvPr id="11" name="Picture 10">
            <a:extLst>
              <a:ext uri="{FF2B5EF4-FFF2-40B4-BE49-F238E27FC236}">
                <a16:creationId xmlns:a16="http://schemas.microsoft.com/office/drawing/2014/main" id="{E496CCCF-AC46-F14D-857A-B1E5E1939D2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91"/>
          <a:stretch/>
        </p:blipFill>
        <p:spPr>
          <a:xfrm>
            <a:off x="6485716" y="1382400"/>
            <a:ext cx="5706283" cy="2831366"/>
          </a:xfrm>
          <a:prstGeom prst="rect">
            <a:avLst/>
          </a:prstGeom>
        </p:spPr>
      </p:pic>
      <p:pic>
        <p:nvPicPr>
          <p:cNvPr id="12" name="Picture 11">
            <a:extLst>
              <a:ext uri="{FF2B5EF4-FFF2-40B4-BE49-F238E27FC236}">
                <a16:creationId xmlns:a16="http://schemas.microsoft.com/office/drawing/2014/main" id="{12F1EA96-EB6B-AE49-AD88-132C85E9312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485717" y="4226400"/>
            <a:ext cx="5706283" cy="2145747"/>
          </a:xfrm>
          <a:prstGeom prst="rect">
            <a:avLst/>
          </a:prstGeom>
        </p:spPr>
      </p:pic>
    </p:spTree>
    <p:extLst>
      <p:ext uri="{BB962C8B-B14F-4D97-AF65-F5344CB8AC3E}">
        <p14:creationId xmlns:p14="http://schemas.microsoft.com/office/powerpoint/2010/main" val="507995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BA7509BA-22BA-0641-AD20-8C8AD8040822}"/>
              </a:ext>
            </a:extLst>
          </p:cNvPr>
          <p:cNvSpPr>
            <a:spLocks noGrp="1"/>
          </p:cNvSpPr>
          <p:nvPr>
            <p:ph type="body" sz="quarter" idx="10"/>
          </p:nvPr>
        </p:nvSpPr>
        <p:spPr>
          <a:xfrm>
            <a:off x="648000" y="414000"/>
            <a:ext cx="8963346" cy="533400"/>
          </a:xfrm>
        </p:spPr>
        <p:txBody>
          <a:bodyPr/>
          <a:lstStyle/>
          <a:p>
            <a:r>
              <a:rPr lang="en-US" b="1" cap="all" dirty="0">
                <a:latin typeface="Helvetica" pitchFamily="2" charset="0"/>
                <a:cs typeface="Arial Hebrew Scholar" pitchFamily="2" charset="0"/>
              </a:rPr>
              <a:t>MA </a:t>
            </a:r>
            <a:r>
              <a:rPr lang="en-US" cap="all" dirty="0">
                <a:latin typeface="Helvetica" pitchFamily="2" charset="0"/>
                <a:cs typeface="Arial Hebrew Scholar" pitchFamily="2" charset="0"/>
              </a:rPr>
              <a:t>IN Arts &amp; Engagement</a:t>
            </a:r>
          </a:p>
        </p:txBody>
      </p:sp>
      <p:sp>
        <p:nvSpPr>
          <p:cNvPr id="6" name="TextBox 5">
            <a:extLst>
              <a:ext uri="{FF2B5EF4-FFF2-40B4-BE49-F238E27FC236}">
                <a16:creationId xmlns:a16="http://schemas.microsoft.com/office/drawing/2014/main" id="{AB459781-15EE-B74F-8EF3-384FD19DE883}"/>
              </a:ext>
            </a:extLst>
          </p:cNvPr>
          <p:cNvSpPr txBox="1"/>
          <p:nvPr/>
        </p:nvSpPr>
        <p:spPr>
          <a:xfrm>
            <a:off x="354893" y="1846708"/>
            <a:ext cx="4086478" cy="2769989"/>
          </a:xfrm>
          <a:prstGeom prst="rect">
            <a:avLst/>
          </a:prstGeom>
          <a:noFill/>
        </p:spPr>
        <p:txBody>
          <a:bodyPr wrap="square" rtlCol="0">
            <a:spAutoFit/>
          </a:bodyPr>
          <a:lstStyle/>
          <a:p>
            <a:r>
              <a:rPr lang="en-US" sz="2800" b="1" cap="all" dirty="0"/>
              <a:t>Career</a:t>
            </a:r>
            <a:r>
              <a:rPr lang="en-US" sz="2800" cap="all" dirty="0"/>
              <a:t> Opportunities</a:t>
            </a:r>
          </a:p>
          <a:p>
            <a:endParaRPr lang="en-US" sz="2800" cap="all" dirty="0"/>
          </a:p>
          <a:p>
            <a:pPr>
              <a:lnSpc>
                <a:spcPct val="150000"/>
              </a:lnSpc>
            </a:pPr>
            <a:r>
              <a:rPr lang="en-US" sz="1600" b="1" dirty="0">
                <a:solidFill>
                  <a:schemeClr val="tx1">
                    <a:lumMod val="50000"/>
                    <a:lumOff val="50000"/>
                  </a:schemeClr>
                </a:solidFill>
              </a:rPr>
              <a:t>Artist Engaged in Community Issues •</a:t>
            </a:r>
            <a:r>
              <a:rPr lang="en-US" sz="1600" dirty="0">
                <a:solidFill>
                  <a:schemeClr val="tx1">
                    <a:lumMod val="50000"/>
                    <a:lumOff val="50000"/>
                  </a:schemeClr>
                </a:solidFill>
              </a:rPr>
              <a:t> Arts in Health </a:t>
            </a:r>
            <a:r>
              <a:rPr lang="en-US" sz="1600" b="1" dirty="0">
                <a:solidFill>
                  <a:schemeClr val="tx1">
                    <a:lumMod val="50000"/>
                    <a:lumOff val="50000"/>
                  </a:schemeClr>
                </a:solidFill>
              </a:rPr>
              <a:t>•</a:t>
            </a:r>
            <a:r>
              <a:rPr lang="en-US" sz="1600" dirty="0">
                <a:solidFill>
                  <a:schemeClr val="tx1">
                    <a:lumMod val="50000"/>
                    <a:lumOff val="50000"/>
                  </a:schemeClr>
                </a:solidFill>
              </a:rPr>
              <a:t> Arts in </a:t>
            </a:r>
            <a:r>
              <a:rPr lang="en-US" sz="1600" b="1" dirty="0">
                <a:solidFill>
                  <a:schemeClr val="tx1">
                    <a:lumMod val="50000"/>
                    <a:lumOff val="50000"/>
                  </a:schemeClr>
                </a:solidFill>
              </a:rPr>
              <a:t>Social Care •</a:t>
            </a:r>
            <a:r>
              <a:rPr lang="en-US" sz="1600" dirty="0">
                <a:solidFill>
                  <a:schemeClr val="tx1">
                    <a:lumMod val="50000"/>
                    <a:lumOff val="50000"/>
                  </a:schemeClr>
                </a:solidFill>
              </a:rPr>
              <a:t> Arts in Education </a:t>
            </a:r>
            <a:r>
              <a:rPr lang="en-US" sz="1600" b="1" dirty="0">
                <a:solidFill>
                  <a:schemeClr val="tx1">
                    <a:lumMod val="50000"/>
                    <a:lumOff val="50000"/>
                  </a:schemeClr>
                </a:solidFill>
              </a:rPr>
              <a:t>•</a:t>
            </a:r>
            <a:r>
              <a:rPr lang="en-US" sz="1600" dirty="0">
                <a:solidFill>
                  <a:schemeClr val="tx1">
                    <a:lumMod val="50000"/>
                    <a:lumOff val="50000"/>
                  </a:schemeClr>
                </a:solidFill>
              </a:rPr>
              <a:t> Community Development</a:t>
            </a:r>
            <a:r>
              <a:rPr lang="en-US" sz="1600" b="1" dirty="0">
                <a:solidFill>
                  <a:schemeClr val="tx1">
                    <a:lumMod val="50000"/>
                    <a:lumOff val="50000"/>
                  </a:schemeClr>
                </a:solidFill>
              </a:rPr>
              <a:t> </a:t>
            </a:r>
            <a:r>
              <a:rPr lang="en-US" sz="1600" dirty="0">
                <a:solidFill>
                  <a:schemeClr val="tx1">
                    <a:lumMod val="50000"/>
                    <a:lumOff val="50000"/>
                  </a:schemeClr>
                </a:solidFill>
              </a:rPr>
              <a:t> </a:t>
            </a:r>
            <a:r>
              <a:rPr lang="en-US" sz="1600" b="1" dirty="0">
                <a:solidFill>
                  <a:schemeClr val="tx1">
                    <a:lumMod val="50000"/>
                    <a:lumOff val="50000"/>
                  </a:schemeClr>
                </a:solidFill>
              </a:rPr>
              <a:t>•</a:t>
            </a:r>
            <a:r>
              <a:rPr lang="en-US" sz="1600" dirty="0">
                <a:solidFill>
                  <a:schemeClr val="tx1">
                    <a:lumMod val="50000"/>
                    <a:lumOff val="50000"/>
                  </a:schemeClr>
                </a:solidFill>
              </a:rPr>
              <a:t> </a:t>
            </a:r>
            <a:r>
              <a:rPr lang="en-US" sz="1600" b="1" dirty="0">
                <a:solidFill>
                  <a:schemeClr val="tx1">
                    <a:lumMod val="50000"/>
                    <a:lumOff val="50000"/>
                  </a:schemeClr>
                </a:solidFill>
              </a:rPr>
              <a:t>Gallery/Museum Education </a:t>
            </a:r>
            <a:r>
              <a:rPr lang="en-US" sz="1600" dirty="0">
                <a:solidFill>
                  <a:schemeClr val="tx1">
                    <a:lumMod val="50000"/>
                    <a:lumOff val="50000"/>
                  </a:schemeClr>
                </a:solidFill>
              </a:rPr>
              <a:t> </a:t>
            </a:r>
            <a:r>
              <a:rPr lang="en-US" sz="1600" b="1" dirty="0">
                <a:solidFill>
                  <a:schemeClr val="tx1">
                    <a:lumMod val="50000"/>
                    <a:lumOff val="50000"/>
                  </a:schemeClr>
                </a:solidFill>
              </a:rPr>
              <a:t>•</a:t>
            </a:r>
            <a:r>
              <a:rPr lang="en-US" sz="1600" dirty="0">
                <a:solidFill>
                  <a:schemeClr val="tx1">
                    <a:lumMod val="50000"/>
                    <a:lumOff val="50000"/>
                  </a:schemeClr>
                </a:solidFill>
              </a:rPr>
              <a:t> Outreach Education </a:t>
            </a:r>
            <a:r>
              <a:rPr lang="en-US" sz="1600" b="1" dirty="0">
                <a:solidFill>
                  <a:schemeClr val="tx1">
                    <a:lumMod val="50000"/>
                    <a:lumOff val="50000"/>
                  </a:schemeClr>
                </a:solidFill>
              </a:rPr>
              <a:t>•</a:t>
            </a:r>
            <a:r>
              <a:rPr lang="en-US" sz="1600" dirty="0">
                <a:solidFill>
                  <a:schemeClr val="tx1">
                    <a:lumMod val="50000"/>
                    <a:lumOff val="50000"/>
                  </a:schemeClr>
                </a:solidFill>
              </a:rPr>
              <a:t> </a:t>
            </a:r>
            <a:r>
              <a:rPr lang="en-US" sz="1600" b="1" dirty="0">
                <a:solidFill>
                  <a:schemeClr val="tx1">
                    <a:lumMod val="50000"/>
                    <a:lumOff val="50000"/>
                  </a:schemeClr>
                </a:solidFill>
              </a:rPr>
              <a:t>Professional Artist</a:t>
            </a:r>
            <a:endParaRPr lang="en-IE" sz="1600" b="1" dirty="0">
              <a:solidFill>
                <a:schemeClr val="tx1">
                  <a:lumMod val="50000"/>
                  <a:lumOff val="50000"/>
                </a:schemeClr>
              </a:solidFill>
              <a:latin typeface="Arial Hebrew Scholar" charset="-79"/>
              <a:ea typeface="Arial Hebrew Scholar" charset="-79"/>
              <a:cs typeface="Arial Hebrew Scholar" charset="-79"/>
            </a:endParaRPr>
          </a:p>
        </p:txBody>
      </p:sp>
      <p:pic>
        <p:nvPicPr>
          <p:cNvPr id="8" name="Picture 7">
            <a:extLst>
              <a:ext uri="{FF2B5EF4-FFF2-40B4-BE49-F238E27FC236}">
                <a16:creationId xmlns:a16="http://schemas.microsoft.com/office/drawing/2014/main" id="{6D88D719-7439-9240-9B61-D6852E16193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790689" y="1383792"/>
            <a:ext cx="6401311" cy="4972050"/>
          </a:xfrm>
          <a:prstGeom prst="rect">
            <a:avLst/>
          </a:prstGeom>
        </p:spPr>
      </p:pic>
    </p:spTree>
    <p:extLst>
      <p:ext uri="{BB962C8B-B14F-4D97-AF65-F5344CB8AC3E}">
        <p14:creationId xmlns:p14="http://schemas.microsoft.com/office/powerpoint/2010/main" val="2947014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D1D31D8-A7C7-574D-BF90-E206A061C9B7}"/>
              </a:ext>
            </a:extLst>
          </p:cNvPr>
          <p:cNvSpPr txBox="1"/>
          <p:nvPr/>
        </p:nvSpPr>
        <p:spPr>
          <a:xfrm>
            <a:off x="1207554" y="2933460"/>
            <a:ext cx="4086478" cy="1323439"/>
          </a:xfrm>
          <a:prstGeom prst="rect">
            <a:avLst/>
          </a:prstGeom>
          <a:noFill/>
        </p:spPr>
        <p:txBody>
          <a:bodyPr wrap="square" rtlCol="0">
            <a:spAutoFit/>
          </a:bodyPr>
          <a:lstStyle/>
          <a:p>
            <a:pPr algn="ctr"/>
            <a:r>
              <a:rPr lang="en-US" sz="2800" b="1" cap="all" dirty="0"/>
              <a:t>For further details see</a:t>
            </a:r>
          </a:p>
          <a:p>
            <a:pPr algn="ctr"/>
            <a:endParaRPr lang="en-US" sz="2800" b="1" cap="all" dirty="0">
              <a:hlinkClick r:id="rId2"/>
            </a:endParaRPr>
          </a:p>
          <a:p>
            <a:pPr algn="ctr"/>
            <a:r>
              <a:rPr lang="en-IE" sz="2400" dirty="0">
                <a:hlinkClick r:id="rId3"/>
              </a:rPr>
              <a:t>crawford.mtu.ie</a:t>
            </a:r>
            <a:endParaRPr lang="en-IE" sz="2400" b="1" dirty="0">
              <a:solidFill>
                <a:schemeClr val="tx1">
                  <a:lumMod val="50000"/>
                  <a:lumOff val="50000"/>
                </a:schemeClr>
              </a:solidFill>
              <a:latin typeface="Arial Hebrew Scholar" charset="-79"/>
              <a:ea typeface="Arial Hebrew Scholar" charset="-79"/>
              <a:cs typeface="Arial Hebrew Scholar" charset="-79"/>
            </a:endParaRPr>
          </a:p>
        </p:txBody>
      </p:sp>
      <p:sp>
        <p:nvSpPr>
          <p:cNvPr id="9" name="Text Placeholder 2">
            <a:extLst>
              <a:ext uri="{FF2B5EF4-FFF2-40B4-BE49-F238E27FC236}">
                <a16:creationId xmlns:a16="http://schemas.microsoft.com/office/drawing/2014/main" id="{19166975-6A75-5C47-AB62-B1B9B7E56B04}"/>
              </a:ext>
            </a:extLst>
          </p:cNvPr>
          <p:cNvSpPr>
            <a:spLocks noGrp="1"/>
          </p:cNvSpPr>
          <p:nvPr>
            <p:ph type="body" sz="quarter" idx="10"/>
          </p:nvPr>
        </p:nvSpPr>
        <p:spPr>
          <a:xfrm>
            <a:off x="648000" y="414000"/>
            <a:ext cx="8963346" cy="533400"/>
          </a:xfrm>
        </p:spPr>
        <p:txBody>
          <a:bodyPr/>
          <a:lstStyle/>
          <a:p>
            <a:r>
              <a:rPr lang="en-US" b="1" cap="all" dirty="0">
                <a:latin typeface="Helvetica" pitchFamily="2" charset="0"/>
                <a:cs typeface="Arial Hebrew Scholar" pitchFamily="2" charset="0"/>
              </a:rPr>
              <a:t>Further </a:t>
            </a:r>
            <a:r>
              <a:rPr lang="en-US" cap="all" dirty="0">
                <a:latin typeface="Helvetica" pitchFamily="2" charset="0"/>
                <a:cs typeface="Arial Hebrew Scholar" pitchFamily="2" charset="0"/>
              </a:rPr>
              <a:t>details</a:t>
            </a:r>
          </a:p>
        </p:txBody>
      </p:sp>
      <p:pic>
        <p:nvPicPr>
          <p:cNvPr id="3" name="Picture 2">
            <a:extLst>
              <a:ext uri="{FF2B5EF4-FFF2-40B4-BE49-F238E27FC236}">
                <a16:creationId xmlns:a16="http://schemas.microsoft.com/office/drawing/2014/main" id="{B72BED1B-4537-1E48-A3AE-BB14FD99249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515134" y="2400300"/>
            <a:ext cx="5676866" cy="2372804"/>
          </a:xfrm>
          <a:prstGeom prst="rect">
            <a:avLst/>
          </a:prstGeom>
        </p:spPr>
      </p:pic>
    </p:spTree>
    <p:extLst>
      <p:ext uri="{BB962C8B-B14F-4D97-AF65-F5344CB8AC3E}">
        <p14:creationId xmlns:p14="http://schemas.microsoft.com/office/powerpoint/2010/main" val="1004742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04993B0E-1F7D-D844-859A-CAEF8A0760E0}"/>
              </a:ext>
            </a:extLst>
          </p:cNvPr>
          <p:cNvSpPr txBox="1">
            <a:spLocks/>
          </p:cNvSpPr>
          <p:nvPr/>
        </p:nvSpPr>
        <p:spPr>
          <a:xfrm>
            <a:off x="648001" y="414000"/>
            <a:ext cx="2932482" cy="5334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bg1"/>
                </a:solidFill>
                <a:latin typeface="Helvetica Light" panose="020B04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cap="all" dirty="0"/>
              <a:t>OUR </a:t>
            </a:r>
            <a:r>
              <a:rPr lang="en-IE" cap="all" dirty="0"/>
              <a:t>FACILITIES</a:t>
            </a:r>
          </a:p>
        </p:txBody>
      </p:sp>
      <p:pic>
        <p:nvPicPr>
          <p:cNvPr id="6" name="Picture 5">
            <a:extLst>
              <a:ext uri="{FF2B5EF4-FFF2-40B4-BE49-F238E27FC236}">
                <a16:creationId xmlns:a16="http://schemas.microsoft.com/office/drawing/2014/main" id="{70575470-5D20-994A-A2F9-F2F7B1181D2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04800" y="1371600"/>
            <a:ext cx="8896000" cy="5004000"/>
          </a:xfrm>
          <a:prstGeom prst="rect">
            <a:avLst/>
          </a:prstGeom>
        </p:spPr>
      </p:pic>
      <p:sp>
        <p:nvSpPr>
          <p:cNvPr id="7" name="Content Placeholder 1">
            <a:extLst>
              <a:ext uri="{FF2B5EF4-FFF2-40B4-BE49-F238E27FC236}">
                <a16:creationId xmlns:a16="http://schemas.microsoft.com/office/drawing/2014/main" id="{B8CF0742-AD22-2B4C-BC28-6780E1AD8444}"/>
              </a:ext>
            </a:extLst>
          </p:cNvPr>
          <p:cNvSpPr txBox="1">
            <a:spLocks/>
          </p:cNvSpPr>
          <p:nvPr/>
        </p:nvSpPr>
        <p:spPr>
          <a:xfrm>
            <a:off x="322729" y="1872359"/>
            <a:ext cx="3005687" cy="433755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200" b="1" dirty="0">
                <a:solidFill>
                  <a:schemeClr val="tx1">
                    <a:lumMod val="65000"/>
                    <a:lumOff val="35000"/>
                  </a:schemeClr>
                </a:solidFill>
                <a:latin typeface="Calibri" charset="0"/>
                <a:ea typeface="Calibri" charset="0"/>
                <a:cs typeface="Calibri" charset="0"/>
              </a:rPr>
              <a:t>Facilities include</a:t>
            </a:r>
          </a:p>
          <a:p>
            <a:pPr>
              <a:lnSpc>
                <a:spcPct val="100000"/>
              </a:lnSpc>
            </a:pPr>
            <a:endParaRPr lang="en-US" sz="1700" b="1" dirty="0">
              <a:solidFill>
                <a:schemeClr val="tx1">
                  <a:lumMod val="65000"/>
                  <a:lumOff val="35000"/>
                </a:schemeClr>
              </a:solidFill>
              <a:latin typeface="Calibri" charset="0"/>
              <a:ea typeface="Calibri" charset="0"/>
              <a:cs typeface="Calibri" charset="0"/>
            </a:endParaRPr>
          </a:p>
          <a:p>
            <a:pPr>
              <a:lnSpc>
                <a:spcPct val="100000"/>
              </a:lnSpc>
            </a:pPr>
            <a:r>
              <a:rPr lang="en-US" sz="1600" dirty="0">
                <a:solidFill>
                  <a:schemeClr val="bg2">
                    <a:lumMod val="75000"/>
                  </a:schemeClr>
                </a:solidFill>
                <a:latin typeface="Calibri" charset="0"/>
                <a:ea typeface="Calibri" charset="0"/>
                <a:cs typeface="Calibri" charset="0"/>
              </a:rPr>
              <a:t>Media and virtual reality computer labs</a:t>
            </a:r>
          </a:p>
          <a:p>
            <a:pPr>
              <a:lnSpc>
                <a:spcPct val="100000"/>
              </a:lnSpc>
            </a:pPr>
            <a:r>
              <a:rPr lang="en-US" sz="1600" b="1" dirty="0">
                <a:solidFill>
                  <a:schemeClr val="tx1">
                    <a:lumMod val="85000"/>
                    <a:lumOff val="15000"/>
                  </a:schemeClr>
                </a:solidFill>
                <a:latin typeface="Calibri" charset="0"/>
                <a:ea typeface="Calibri" charset="0"/>
                <a:cs typeface="Calibri" charset="0"/>
              </a:rPr>
              <a:t>Ceramic, Glass and Textile  Workshops</a:t>
            </a:r>
          </a:p>
          <a:p>
            <a:pPr>
              <a:lnSpc>
                <a:spcPct val="100000"/>
              </a:lnSpc>
            </a:pPr>
            <a:r>
              <a:rPr lang="en-US" sz="1600" dirty="0">
                <a:solidFill>
                  <a:schemeClr val="bg2">
                    <a:lumMod val="75000"/>
                  </a:schemeClr>
                </a:solidFill>
                <a:latin typeface="Calibri" charset="0"/>
                <a:ea typeface="Calibri" charset="0"/>
                <a:cs typeface="Calibri" charset="0"/>
              </a:rPr>
              <a:t>Photography &amp; Video Studios</a:t>
            </a:r>
          </a:p>
          <a:p>
            <a:pPr>
              <a:lnSpc>
                <a:spcPct val="100000"/>
              </a:lnSpc>
            </a:pPr>
            <a:r>
              <a:rPr lang="en-US" sz="1600" dirty="0">
                <a:solidFill>
                  <a:schemeClr val="bg2">
                    <a:lumMod val="75000"/>
                  </a:schemeClr>
                </a:solidFill>
                <a:latin typeface="Calibri" charset="0"/>
                <a:ea typeface="Calibri" charset="0"/>
                <a:cs typeface="Calibri" charset="0"/>
              </a:rPr>
              <a:t>Print  and Metal Workshops</a:t>
            </a:r>
          </a:p>
          <a:p>
            <a:pPr>
              <a:lnSpc>
                <a:spcPct val="100000"/>
              </a:lnSpc>
            </a:pPr>
            <a:r>
              <a:rPr lang="en-US" sz="1600" dirty="0">
                <a:solidFill>
                  <a:schemeClr val="bg2">
                    <a:lumMod val="75000"/>
                  </a:schemeClr>
                </a:solidFill>
                <a:latin typeface="Calibri" charset="0"/>
                <a:ea typeface="Calibri" charset="0"/>
                <a:cs typeface="Calibri" charset="0"/>
              </a:rPr>
              <a:t>Student Studio Spaces</a:t>
            </a:r>
          </a:p>
          <a:p>
            <a:pPr>
              <a:lnSpc>
                <a:spcPct val="100000"/>
              </a:lnSpc>
            </a:pPr>
            <a:r>
              <a:rPr lang="en-US" sz="1600" dirty="0">
                <a:solidFill>
                  <a:schemeClr val="bg2">
                    <a:lumMod val="75000"/>
                  </a:schemeClr>
                </a:solidFill>
                <a:latin typeface="Calibri" charset="0"/>
                <a:ea typeface="Calibri" charset="0"/>
                <a:cs typeface="Calibri" charset="0"/>
              </a:rPr>
              <a:t>Design Studios</a:t>
            </a:r>
          </a:p>
          <a:p>
            <a:pPr>
              <a:lnSpc>
                <a:spcPct val="100000"/>
              </a:lnSpc>
            </a:pPr>
            <a:r>
              <a:rPr lang="en-US" sz="1600" dirty="0">
                <a:solidFill>
                  <a:schemeClr val="bg2">
                    <a:lumMod val="75000"/>
                  </a:schemeClr>
                </a:solidFill>
                <a:latin typeface="Calibri" charset="0"/>
                <a:ea typeface="Calibri" charset="0"/>
                <a:cs typeface="Calibri" charset="0"/>
              </a:rPr>
              <a:t>Gallery &amp; Gallery trial Spaces</a:t>
            </a:r>
          </a:p>
          <a:p>
            <a:pPr>
              <a:lnSpc>
                <a:spcPct val="100000"/>
              </a:lnSpc>
            </a:pPr>
            <a:r>
              <a:rPr lang="en-US" sz="1600" dirty="0">
                <a:solidFill>
                  <a:schemeClr val="bg2">
                    <a:lumMod val="75000"/>
                  </a:schemeClr>
                </a:solidFill>
                <a:latin typeface="Calibri" charset="0"/>
                <a:ea typeface="Calibri" charset="0"/>
                <a:cs typeface="Calibri" charset="0"/>
              </a:rPr>
              <a:t>Lecture Theatres and Library</a:t>
            </a:r>
          </a:p>
          <a:p>
            <a:pPr>
              <a:lnSpc>
                <a:spcPct val="100000"/>
              </a:lnSpc>
            </a:pPr>
            <a:endParaRPr lang="en-US" sz="2000" b="1" dirty="0">
              <a:solidFill>
                <a:schemeClr val="tx1">
                  <a:lumMod val="50000"/>
                  <a:lumOff val="50000"/>
                </a:schemeClr>
              </a:solidFill>
              <a:latin typeface="Arial Hebrew Scholar" charset="-79"/>
              <a:ea typeface="Arial Hebrew Scholar" charset="-79"/>
              <a:cs typeface="Arial Hebrew Scholar" charset="-79"/>
            </a:endParaRPr>
          </a:p>
          <a:p>
            <a:pPr>
              <a:lnSpc>
                <a:spcPct val="100000"/>
              </a:lnSpc>
            </a:pPr>
            <a:endParaRPr lang="en-US" sz="2000" b="1" dirty="0">
              <a:solidFill>
                <a:schemeClr val="tx1">
                  <a:lumMod val="50000"/>
                  <a:lumOff val="50000"/>
                </a:schemeClr>
              </a:solidFill>
              <a:latin typeface="Arial Hebrew Scholar" charset="-79"/>
              <a:ea typeface="Arial Hebrew Scholar" charset="-79"/>
              <a:cs typeface="Arial Hebrew Scholar" charset="-79"/>
            </a:endParaRPr>
          </a:p>
          <a:p>
            <a:pPr>
              <a:lnSpc>
                <a:spcPct val="100000"/>
              </a:lnSpc>
            </a:pPr>
            <a:endParaRPr lang="en-US" sz="2000" b="1" dirty="0">
              <a:solidFill>
                <a:schemeClr val="tx1">
                  <a:lumMod val="50000"/>
                  <a:lumOff val="50000"/>
                </a:schemeClr>
              </a:solidFill>
              <a:latin typeface="Arial Hebrew Scholar" charset="-79"/>
              <a:ea typeface="Arial Hebrew Scholar" charset="-79"/>
              <a:cs typeface="Arial Hebrew Scholar" charset="-79"/>
            </a:endParaRPr>
          </a:p>
          <a:p>
            <a:pPr>
              <a:lnSpc>
                <a:spcPct val="100000"/>
              </a:lnSpc>
            </a:pPr>
            <a:endParaRPr lang="en-US" sz="2400" dirty="0"/>
          </a:p>
          <a:p>
            <a:pPr>
              <a:lnSpc>
                <a:spcPct val="100000"/>
              </a:lnSpc>
            </a:pPr>
            <a:endParaRPr lang="en-IE" sz="2400" dirty="0">
              <a:solidFill>
                <a:schemeClr val="bg1"/>
              </a:solidFill>
              <a:latin typeface="Helvetica Light" panose="020B0403020202020204" pitchFamily="34" charset="0"/>
            </a:endParaRPr>
          </a:p>
        </p:txBody>
      </p:sp>
    </p:spTree>
    <p:extLst>
      <p:ext uri="{BB962C8B-B14F-4D97-AF65-F5344CB8AC3E}">
        <p14:creationId xmlns:p14="http://schemas.microsoft.com/office/powerpoint/2010/main" val="469080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0EC7A31-724B-3B4D-80E9-3DCEAAB87D43}"/>
              </a:ext>
            </a:extLst>
          </p:cNvPr>
          <p:cNvPicPr>
            <a:picLocks/>
          </p:cNvPicPr>
          <p:nvPr/>
        </p:nvPicPr>
        <p:blipFill rotWithShape="1">
          <a:blip r:embed="rId3" cstate="screen">
            <a:extLst>
              <a:ext uri="{28A0092B-C50C-407E-A947-70E740481C1C}">
                <a14:useLocalDpi xmlns:a14="http://schemas.microsoft.com/office/drawing/2010/main"/>
              </a:ext>
            </a:extLst>
          </a:blip>
          <a:srcRect/>
          <a:stretch/>
        </p:blipFill>
        <p:spPr>
          <a:xfrm>
            <a:off x="3304800" y="1371600"/>
            <a:ext cx="8863200" cy="5004000"/>
          </a:xfrm>
          <a:prstGeom prst="rect">
            <a:avLst/>
          </a:prstGeom>
        </p:spPr>
      </p:pic>
      <p:sp>
        <p:nvSpPr>
          <p:cNvPr id="8" name="Text Placeholder 2">
            <a:extLst>
              <a:ext uri="{FF2B5EF4-FFF2-40B4-BE49-F238E27FC236}">
                <a16:creationId xmlns:a16="http://schemas.microsoft.com/office/drawing/2014/main" id="{04993B0E-1F7D-D844-859A-CAEF8A0760E0}"/>
              </a:ext>
            </a:extLst>
          </p:cNvPr>
          <p:cNvSpPr txBox="1">
            <a:spLocks/>
          </p:cNvSpPr>
          <p:nvPr/>
        </p:nvSpPr>
        <p:spPr>
          <a:xfrm>
            <a:off x="648001" y="414000"/>
            <a:ext cx="2932482" cy="5334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bg1"/>
                </a:solidFill>
                <a:latin typeface="Helvetica Light" panose="020B04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cap="all" dirty="0"/>
              <a:t>OUR </a:t>
            </a:r>
            <a:r>
              <a:rPr lang="en-IE" cap="all" dirty="0"/>
              <a:t>FACILITIES</a:t>
            </a:r>
          </a:p>
        </p:txBody>
      </p:sp>
      <p:sp>
        <p:nvSpPr>
          <p:cNvPr id="7" name="Content Placeholder 1">
            <a:extLst>
              <a:ext uri="{FF2B5EF4-FFF2-40B4-BE49-F238E27FC236}">
                <a16:creationId xmlns:a16="http://schemas.microsoft.com/office/drawing/2014/main" id="{B53ECE22-181B-5047-8782-B77FBDDCF271}"/>
              </a:ext>
            </a:extLst>
          </p:cNvPr>
          <p:cNvSpPr txBox="1">
            <a:spLocks/>
          </p:cNvSpPr>
          <p:nvPr/>
        </p:nvSpPr>
        <p:spPr>
          <a:xfrm>
            <a:off x="322729" y="1872359"/>
            <a:ext cx="3005687" cy="433755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200" b="1" dirty="0">
                <a:solidFill>
                  <a:schemeClr val="tx1">
                    <a:lumMod val="65000"/>
                    <a:lumOff val="35000"/>
                  </a:schemeClr>
                </a:solidFill>
                <a:latin typeface="Calibri" charset="0"/>
                <a:ea typeface="Calibri" charset="0"/>
                <a:cs typeface="Calibri" charset="0"/>
              </a:rPr>
              <a:t>Facilities include</a:t>
            </a:r>
          </a:p>
          <a:p>
            <a:pPr>
              <a:lnSpc>
                <a:spcPct val="100000"/>
              </a:lnSpc>
            </a:pPr>
            <a:endParaRPr lang="en-US" sz="1700" b="1" dirty="0">
              <a:solidFill>
                <a:schemeClr val="tx1">
                  <a:lumMod val="65000"/>
                  <a:lumOff val="35000"/>
                </a:schemeClr>
              </a:solidFill>
              <a:latin typeface="Calibri" charset="0"/>
              <a:ea typeface="Calibri" charset="0"/>
              <a:cs typeface="Calibri" charset="0"/>
            </a:endParaRPr>
          </a:p>
          <a:p>
            <a:pPr>
              <a:lnSpc>
                <a:spcPct val="100000"/>
              </a:lnSpc>
            </a:pPr>
            <a:r>
              <a:rPr lang="en-US" sz="1600" dirty="0">
                <a:solidFill>
                  <a:schemeClr val="bg2">
                    <a:lumMod val="75000"/>
                  </a:schemeClr>
                </a:solidFill>
                <a:latin typeface="Calibri" charset="0"/>
                <a:ea typeface="Calibri" charset="0"/>
                <a:cs typeface="Calibri" charset="0"/>
              </a:rPr>
              <a:t>Media and virtual reality computer labs</a:t>
            </a:r>
          </a:p>
          <a:p>
            <a:pPr>
              <a:lnSpc>
                <a:spcPct val="100000"/>
              </a:lnSpc>
            </a:pPr>
            <a:r>
              <a:rPr lang="en-US" sz="1600" dirty="0">
                <a:solidFill>
                  <a:schemeClr val="bg2">
                    <a:lumMod val="75000"/>
                  </a:schemeClr>
                </a:solidFill>
                <a:latin typeface="Calibri" charset="0"/>
                <a:ea typeface="Calibri" charset="0"/>
                <a:cs typeface="Calibri" charset="0"/>
              </a:rPr>
              <a:t>Ceramic, Glass and Textile  Workshops</a:t>
            </a:r>
          </a:p>
          <a:p>
            <a:pPr>
              <a:lnSpc>
                <a:spcPct val="100000"/>
              </a:lnSpc>
            </a:pPr>
            <a:r>
              <a:rPr lang="en-US" sz="1600" b="1" dirty="0">
                <a:solidFill>
                  <a:schemeClr val="tx1">
                    <a:lumMod val="85000"/>
                    <a:lumOff val="15000"/>
                  </a:schemeClr>
                </a:solidFill>
                <a:latin typeface="Calibri" charset="0"/>
                <a:ea typeface="Calibri" charset="0"/>
                <a:cs typeface="Calibri" charset="0"/>
              </a:rPr>
              <a:t>Photography &amp; Video Studios</a:t>
            </a:r>
          </a:p>
          <a:p>
            <a:pPr>
              <a:lnSpc>
                <a:spcPct val="100000"/>
              </a:lnSpc>
            </a:pPr>
            <a:r>
              <a:rPr lang="en-US" sz="1600" dirty="0">
                <a:solidFill>
                  <a:schemeClr val="bg2">
                    <a:lumMod val="75000"/>
                  </a:schemeClr>
                </a:solidFill>
                <a:latin typeface="Calibri" charset="0"/>
                <a:ea typeface="Calibri" charset="0"/>
                <a:cs typeface="Calibri" charset="0"/>
              </a:rPr>
              <a:t>Print  and Metal Workshops</a:t>
            </a:r>
          </a:p>
          <a:p>
            <a:pPr>
              <a:lnSpc>
                <a:spcPct val="100000"/>
              </a:lnSpc>
            </a:pPr>
            <a:r>
              <a:rPr lang="en-US" sz="1600" dirty="0">
                <a:solidFill>
                  <a:schemeClr val="bg2">
                    <a:lumMod val="75000"/>
                  </a:schemeClr>
                </a:solidFill>
                <a:latin typeface="Calibri" charset="0"/>
                <a:ea typeface="Calibri" charset="0"/>
                <a:cs typeface="Calibri" charset="0"/>
              </a:rPr>
              <a:t>Student Studio Spaces</a:t>
            </a:r>
          </a:p>
          <a:p>
            <a:pPr>
              <a:lnSpc>
                <a:spcPct val="100000"/>
              </a:lnSpc>
            </a:pPr>
            <a:r>
              <a:rPr lang="en-US" sz="1600" dirty="0">
                <a:solidFill>
                  <a:schemeClr val="bg2">
                    <a:lumMod val="75000"/>
                  </a:schemeClr>
                </a:solidFill>
                <a:latin typeface="Calibri" charset="0"/>
                <a:ea typeface="Calibri" charset="0"/>
                <a:cs typeface="Calibri" charset="0"/>
              </a:rPr>
              <a:t>Design Studios</a:t>
            </a:r>
          </a:p>
          <a:p>
            <a:pPr>
              <a:lnSpc>
                <a:spcPct val="100000"/>
              </a:lnSpc>
            </a:pPr>
            <a:r>
              <a:rPr lang="en-US" sz="1600" dirty="0">
                <a:solidFill>
                  <a:schemeClr val="bg2">
                    <a:lumMod val="75000"/>
                  </a:schemeClr>
                </a:solidFill>
                <a:latin typeface="Calibri" charset="0"/>
                <a:ea typeface="Calibri" charset="0"/>
                <a:cs typeface="Calibri" charset="0"/>
              </a:rPr>
              <a:t>Gallery &amp; Gallery trial Spaces</a:t>
            </a:r>
          </a:p>
          <a:p>
            <a:pPr>
              <a:lnSpc>
                <a:spcPct val="100000"/>
              </a:lnSpc>
            </a:pPr>
            <a:r>
              <a:rPr lang="en-US" sz="1600" dirty="0">
                <a:solidFill>
                  <a:schemeClr val="bg2">
                    <a:lumMod val="75000"/>
                  </a:schemeClr>
                </a:solidFill>
                <a:latin typeface="Calibri" charset="0"/>
                <a:ea typeface="Calibri" charset="0"/>
                <a:cs typeface="Calibri" charset="0"/>
              </a:rPr>
              <a:t>Lecture Theatres and Library</a:t>
            </a:r>
          </a:p>
          <a:p>
            <a:pPr>
              <a:lnSpc>
                <a:spcPct val="100000"/>
              </a:lnSpc>
            </a:pPr>
            <a:endParaRPr lang="en-US" sz="2000" b="1" dirty="0">
              <a:solidFill>
                <a:schemeClr val="tx1">
                  <a:lumMod val="50000"/>
                  <a:lumOff val="50000"/>
                </a:schemeClr>
              </a:solidFill>
              <a:latin typeface="Arial Hebrew Scholar" charset="-79"/>
              <a:ea typeface="Arial Hebrew Scholar" charset="-79"/>
              <a:cs typeface="Arial Hebrew Scholar" charset="-79"/>
            </a:endParaRPr>
          </a:p>
          <a:p>
            <a:pPr>
              <a:lnSpc>
                <a:spcPct val="100000"/>
              </a:lnSpc>
            </a:pPr>
            <a:endParaRPr lang="en-US" sz="2000" b="1" dirty="0">
              <a:solidFill>
                <a:schemeClr val="tx1">
                  <a:lumMod val="50000"/>
                  <a:lumOff val="50000"/>
                </a:schemeClr>
              </a:solidFill>
              <a:latin typeface="Arial Hebrew Scholar" charset="-79"/>
              <a:ea typeface="Arial Hebrew Scholar" charset="-79"/>
              <a:cs typeface="Arial Hebrew Scholar" charset="-79"/>
            </a:endParaRPr>
          </a:p>
          <a:p>
            <a:pPr>
              <a:lnSpc>
                <a:spcPct val="100000"/>
              </a:lnSpc>
            </a:pPr>
            <a:endParaRPr lang="en-US" sz="2000" b="1" dirty="0">
              <a:solidFill>
                <a:schemeClr val="tx1">
                  <a:lumMod val="50000"/>
                  <a:lumOff val="50000"/>
                </a:schemeClr>
              </a:solidFill>
              <a:latin typeface="Arial Hebrew Scholar" charset="-79"/>
              <a:ea typeface="Arial Hebrew Scholar" charset="-79"/>
              <a:cs typeface="Arial Hebrew Scholar" charset="-79"/>
            </a:endParaRPr>
          </a:p>
          <a:p>
            <a:pPr>
              <a:lnSpc>
                <a:spcPct val="100000"/>
              </a:lnSpc>
            </a:pPr>
            <a:endParaRPr lang="en-US" sz="2400" dirty="0"/>
          </a:p>
          <a:p>
            <a:pPr>
              <a:lnSpc>
                <a:spcPct val="100000"/>
              </a:lnSpc>
            </a:pPr>
            <a:endParaRPr lang="en-IE" sz="2400" dirty="0">
              <a:solidFill>
                <a:schemeClr val="bg1"/>
              </a:solidFill>
              <a:latin typeface="Helvetica Light" panose="020B0403020202020204" pitchFamily="34" charset="0"/>
            </a:endParaRPr>
          </a:p>
        </p:txBody>
      </p:sp>
    </p:spTree>
    <p:extLst>
      <p:ext uri="{BB962C8B-B14F-4D97-AF65-F5344CB8AC3E}">
        <p14:creationId xmlns:p14="http://schemas.microsoft.com/office/powerpoint/2010/main" val="4274736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04993B0E-1F7D-D844-859A-CAEF8A0760E0}"/>
              </a:ext>
            </a:extLst>
          </p:cNvPr>
          <p:cNvSpPr txBox="1">
            <a:spLocks/>
          </p:cNvSpPr>
          <p:nvPr/>
        </p:nvSpPr>
        <p:spPr>
          <a:xfrm>
            <a:off x="648001" y="414000"/>
            <a:ext cx="2932482" cy="5334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bg1"/>
                </a:solidFill>
                <a:latin typeface="Helvetica Light" panose="020B04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cap="all" dirty="0"/>
              <a:t>OUR </a:t>
            </a:r>
            <a:r>
              <a:rPr lang="en-IE" cap="all" dirty="0"/>
              <a:t>FACILITIES</a:t>
            </a:r>
          </a:p>
        </p:txBody>
      </p:sp>
      <p:pic>
        <p:nvPicPr>
          <p:cNvPr id="6" name="Picture 5">
            <a:extLst>
              <a:ext uri="{FF2B5EF4-FFF2-40B4-BE49-F238E27FC236}">
                <a16:creationId xmlns:a16="http://schemas.microsoft.com/office/drawing/2014/main" id="{70575470-5D20-994A-A2F9-F2F7B1181D2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04800" y="1371600"/>
            <a:ext cx="8896000" cy="5004000"/>
          </a:xfrm>
          <a:prstGeom prst="rect">
            <a:avLst/>
          </a:prstGeom>
        </p:spPr>
      </p:pic>
      <p:sp>
        <p:nvSpPr>
          <p:cNvPr id="7" name="Content Placeholder 1">
            <a:extLst>
              <a:ext uri="{FF2B5EF4-FFF2-40B4-BE49-F238E27FC236}">
                <a16:creationId xmlns:a16="http://schemas.microsoft.com/office/drawing/2014/main" id="{A5FB34C9-E38A-1A4A-BC7F-A736C592DDA2}"/>
              </a:ext>
            </a:extLst>
          </p:cNvPr>
          <p:cNvSpPr txBox="1">
            <a:spLocks/>
          </p:cNvSpPr>
          <p:nvPr/>
        </p:nvSpPr>
        <p:spPr>
          <a:xfrm>
            <a:off x="322729" y="1872359"/>
            <a:ext cx="3005687" cy="433755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200" b="1" dirty="0">
                <a:solidFill>
                  <a:schemeClr val="tx1">
                    <a:lumMod val="65000"/>
                    <a:lumOff val="35000"/>
                  </a:schemeClr>
                </a:solidFill>
                <a:latin typeface="Calibri" charset="0"/>
                <a:ea typeface="Calibri" charset="0"/>
                <a:cs typeface="Calibri" charset="0"/>
              </a:rPr>
              <a:t>Facilities include</a:t>
            </a:r>
          </a:p>
          <a:p>
            <a:pPr>
              <a:lnSpc>
                <a:spcPct val="100000"/>
              </a:lnSpc>
            </a:pPr>
            <a:endParaRPr lang="en-US" sz="1700" b="1" dirty="0">
              <a:solidFill>
                <a:schemeClr val="tx1">
                  <a:lumMod val="65000"/>
                  <a:lumOff val="35000"/>
                </a:schemeClr>
              </a:solidFill>
              <a:latin typeface="Calibri" charset="0"/>
              <a:ea typeface="Calibri" charset="0"/>
              <a:cs typeface="Calibri" charset="0"/>
            </a:endParaRPr>
          </a:p>
          <a:p>
            <a:pPr>
              <a:lnSpc>
                <a:spcPct val="100000"/>
              </a:lnSpc>
            </a:pPr>
            <a:r>
              <a:rPr lang="en-US" sz="1600" dirty="0">
                <a:solidFill>
                  <a:schemeClr val="bg2">
                    <a:lumMod val="75000"/>
                  </a:schemeClr>
                </a:solidFill>
                <a:latin typeface="Calibri" charset="0"/>
                <a:ea typeface="Calibri" charset="0"/>
                <a:cs typeface="Calibri" charset="0"/>
              </a:rPr>
              <a:t>Media and virtual reality computer labs</a:t>
            </a:r>
          </a:p>
          <a:p>
            <a:pPr>
              <a:lnSpc>
                <a:spcPct val="100000"/>
              </a:lnSpc>
            </a:pPr>
            <a:r>
              <a:rPr lang="en-US" sz="1600" dirty="0">
                <a:solidFill>
                  <a:schemeClr val="bg2">
                    <a:lumMod val="75000"/>
                  </a:schemeClr>
                </a:solidFill>
                <a:latin typeface="Calibri" charset="0"/>
                <a:ea typeface="Calibri" charset="0"/>
                <a:cs typeface="Calibri" charset="0"/>
              </a:rPr>
              <a:t>Ceramic, Glass and Textile  Workshops</a:t>
            </a:r>
          </a:p>
          <a:p>
            <a:pPr>
              <a:lnSpc>
                <a:spcPct val="100000"/>
              </a:lnSpc>
            </a:pPr>
            <a:r>
              <a:rPr lang="en-US" sz="1600" dirty="0">
                <a:solidFill>
                  <a:schemeClr val="bg2">
                    <a:lumMod val="75000"/>
                  </a:schemeClr>
                </a:solidFill>
                <a:latin typeface="Calibri" charset="0"/>
                <a:ea typeface="Calibri" charset="0"/>
                <a:cs typeface="Calibri" charset="0"/>
              </a:rPr>
              <a:t>Photography &amp; Video Studios</a:t>
            </a:r>
          </a:p>
          <a:p>
            <a:pPr>
              <a:lnSpc>
                <a:spcPct val="100000"/>
              </a:lnSpc>
            </a:pPr>
            <a:r>
              <a:rPr lang="en-US" sz="1600" b="1" dirty="0">
                <a:solidFill>
                  <a:schemeClr val="tx1">
                    <a:lumMod val="85000"/>
                    <a:lumOff val="15000"/>
                  </a:schemeClr>
                </a:solidFill>
                <a:latin typeface="Calibri" charset="0"/>
                <a:ea typeface="Calibri" charset="0"/>
                <a:cs typeface="Calibri" charset="0"/>
              </a:rPr>
              <a:t>Print  and Metal Workshops</a:t>
            </a:r>
          </a:p>
          <a:p>
            <a:pPr>
              <a:lnSpc>
                <a:spcPct val="100000"/>
              </a:lnSpc>
            </a:pPr>
            <a:r>
              <a:rPr lang="en-US" sz="1600" dirty="0">
                <a:solidFill>
                  <a:schemeClr val="bg2">
                    <a:lumMod val="75000"/>
                  </a:schemeClr>
                </a:solidFill>
                <a:latin typeface="Calibri" charset="0"/>
                <a:ea typeface="Calibri" charset="0"/>
                <a:cs typeface="Calibri" charset="0"/>
              </a:rPr>
              <a:t>Student Studio Spaces</a:t>
            </a:r>
          </a:p>
          <a:p>
            <a:pPr>
              <a:lnSpc>
                <a:spcPct val="100000"/>
              </a:lnSpc>
            </a:pPr>
            <a:r>
              <a:rPr lang="en-US" sz="1600" dirty="0">
                <a:solidFill>
                  <a:schemeClr val="bg2">
                    <a:lumMod val="75000"/>
                  </a:schemeClr>
                </a:solidFill>
                <a:latin typeface="Calibri" charset="0"/>
                <a:ea typeface="Calibri" charset="0"/>
                <a:cs typeface="Calibri" charset="0"/>
              </a:rPr>
              <a:t>Design Studios</a:t>
            </a:r>
          </a:p>
          <a:p>
            <a:pPr>
              <a:lnSpc>
                <a:spcPct val="100000"/>
              </a:lnSpc>
            </a:pPr>
            <a:r>
              <a:rPr lang="en-US" sz="1600" dirty="0">
                <a:solidFill>
                  <a:schemeClr val="bg2">
                    <a:lumMod val="75000"/>
                  </a:schemeClr>
                </a:solidFill>
                <a:latin typeface="Calibri" charset="0"/>
                <a:ea typeface="Calibri" charset="0"/>
                <a:cs typeface="Calibri" charset="0"/>
              </a:rPr>
              <a:t>Gallery &amp; Gallery trial Spaces</a:t>
            </a:r>
          </a:p>
          <a:p>
            <a:pPr>
              <a:lnSpc>
                <a:spcPct val="100000"/>
              </a:lnSpc>
            </a:pPr>
            <a:r>
              <a:rPr lang="en-US" sz="1600" dirty="0">
                <a:solidFill>
                  <a:schemeClr val="bg2">
                    <a:lumMod val="75000"/>
                  </a:schemeClr>
                </a:solidFill>
                <a:latin typeface="Calibri" charset="0"/>
                <a:ea typeface="Calibri" charset="0"/>
                <a:cs typeface="Calibri" charset="0"/>
              </a:rPr>
              <a:t>Lecture Theatres and Library</a:t>
            </a:r>
          </a:p>
          <a:p>
            <a:pPr>
              <a:lnSpc>
                <a:spcPct val="100000"/>
              </a:lnSpc>
            </a:pPr>
            <a:endParaRPr lang="en-US" sz="2000" b="1" dirty="0">
              <a:solidFill>
                <a:schemeClr val="bg2">
                  <a:lumMod val="75000"/>
                </a:schemeClr>
              </a:solidFill>
              <a:latin typeface="Arial Hebrew Scholar" charset="-79"/>
              <a:ea typeface="Arial Hebrew Scholar" charset="-79"/>
              <a:cs typeface="Arial Hebrew Scholar" charset="-79"/>
            </a:endParaRPr>
          </a:p>
          <a:p>
            <a:pPr>
              <a:lnSpc>
                <a:spcPct val="100000"/>
              </a:lnSpc>
            </a:pPr>
            <a:endParaRPr lang="en-US" sz="2000" b="1" dirty="0">
              <a:solidFill>
                <a:schemeClr val="tx1">
                  <a:lumMod val="50000"/>
                  <a:lumOff val="50000"/>
                </a:schemeClr>
              </a:solidFill>
              <a:latin typeface="Arial Hebrew Scholar" charset="-79"/>
              <a:ea typeface="Arial Hebrew Scholar" charset="-79"/>
              <a:cs typeface="Arial Hebrew Scholar" charset="-79"/>
            </a:endParaRPr>
          </a:p>
          <a:p>
            <a:pPr>
              <a:lnSpc>
                <a:spcPct val="100000"/>
              </a:lnSpc>
            </a:pPr>
            <a:endParaRPr lang="en-US" sz="2000" b="1" dirty="0">
              <a:solidFill>
                <a:schemeClr val="tx1">
                  <a:lumMod val="50000"/>
                  <a:lumOff val="50000"/>
                </a:schemeClr>
              </a:solidFill>
              <a:latin typeface="Arial Hebrew Scholar" charset="-79"/>
              <a:ea typeface="Arial Hebrew Scholar" charset="-79"/>
              <a:cs typeface="Arial Hebrew Scholar" charset="-79"/>
            </a:endParaRPr>
          </a:p>
          <a:p>
            <a:pPr>
              <a:lnSpc>
                <a:spcPct val="100000"/>
              </a:lnSpc>
            </a:pPr>
            <a:endParaRPr lang="en-US" sz="2400" dirty="0"/>
          </a:p>
          <a:p>
            <a:pPr>
              <a:lnSpc>
                <a:spcPct val="100000"/>
              </a:lnSpc>
            </a:pPr>
            <a:endParaRPr lang="en-IE" sz="2400" dirty="0">
              <a:solidFill>
                <a:schemeClr val="bg1"/>
              </a:solidFill>
              <a:latin typeface="Helvetica Light" panose="020B0403020202020204" pitchFamily="34" charset="0"/>
            </a:endParaRPr>
          </a:p>
        </p:txBody>
      </p:sp>
    </p:spTree>
    <p:extLst>
      <p:ext uri="{BB962C8B-B14F-4D97-AF65-F5344CB8AC3E}">
        <p14:creationId xmlns:p14="http://schemas.microsoft.com/office/powerpoint/2010/main" val="9664422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04993B0E-1F7D-D844-859A-CAEF8A0760E0}"/>
              </a:ext>
            </a:extLst>
          </p:cNvPr>
          <p:cNvSpPr txBox="1">
            <a:spLocks/>
          </p:cNvSpPr>
          <p:nvPr/>
        </p:nvSpPr>
        <p:spPr>
          <a:xfrm>
            <a:off x="648001" y="414000"/>
            <a:ext cx="2932482" cy="5334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bg1"/>
                </a:solidFill>
                <a:latin typeface="Helvetica Light" panose="020B04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cap="all" dirty="0"/>
              <a:t>OUR </a:t>
            </a:r>
            <a:r>
              <a:rPr lang="en-IE" cap="all" dirty="0"/>
              <a:t>FACILITIES</a:t>
            </a:r>
          </a:p>
        </p:txBody>
      </p:sp>
      <p:sp>
        <p:nvSpPr>
          <p:cNvPr id="7" name="Content Placeholder 1">
            <a:extLst>
              <a:ext uri="{FF2B5EF4-FFF2-40B4-BE49-F238E27FC236}">
                <a16:creationId xmlns:a16="http://schemas.microsoft.com/office/drawing/2014/main" id="{4EC6D889-159C-F54E-A774-E2E7143C9021}"/>
              </a:ext>
            </a:extLst>
          </p:cNvPr>
          <p:cNvSpPr txBox="1">
            <a:spLocks/>
          </p:cNvSpPr>
          <p:nvPr/>
        </p:nvSpPr>
        <p:spPr>
          <a:xfrm>
            <a:off x="322729" y="1872359"/>
            <a:ext cx="3005687" cy="433755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200" b="1" dirty="0">
                <a:solidFill>
                  <a:schemeClr val="tx1">
                    <a:lumMod val="65000"/>
                    <a:lumOff val="35000"/>
                  </a:schemeClr>
                </a:solidFill>
                <a:latin typeface="Calibri" charset="0"/>
                <a:ea typeface="Calibri" charset="0"/>
                <a:cs typeface="Calibri" charset="0"/>
              </a:rPr>
              <a:t>Facilities include</a:t>
            </a:r>
          </a:p>
          <a:p>
            <a:pPr>
              <a:lnSpc>
                <a:spcPct val="100000"/>
              </a:lnSpc>
            </a:pPr>
            <a:endParaRPr lang="en-US" sz="1700" b="1" dirty="0">
              <a:solidFill>
                <a:schemeClr val="tx1">
                  <a:lumMod val="65000"/>
                  <a:lumOff val="35000"/>
                </a:schemeClr>
              </a:solidFill>
              <a:latin typeface="Calibri" charset="0"/>
              <a:ea typeface="Calibri" charset="0"/>
              <a:cs typeface="Calibri" charset="0"/>
            </a:endParaRPr>
          </a:p>
          <a:p>
            <a:pPr>
              <a:lnSpc>
                <a:spcPct val="100000"/>
              </a:lnSpc>
            </a:pPr>
            <a:r>
              <a:rPr lang="en-US" sz="1600" dirty="0">
                <a:solidFill>
                  <a:schemeClr val="bg2">
                    <a:lumMod val="75000"/>
                  </a:schemeClr>
                </a:solidFill>
                <a:latin typeface="Calibri" charset="0"/>
                <a:ea typeface="Calibri" charset="0"/>
                <a:cs typeface="Calibri" charset="0"/>
              </a:rPr>
              <a:t>Media and virtual reality computer labs</a:t>
            </a:r>
          </a:p>
          <a:p>
            <a:pPr>
              <a:lnSpc>
                <a:spcPct val="100000"/>
              </a:lnSpc>
            </a:pPr>
            <a:r>
              <a:rPr lang="en-US" sz="1600" dirty="0">
                <a:solidFill>
                  <a:schemeClr val="bg2">
                    <a:lumMod val="75000"/>
                  </a:schemeClr>
                </a:solidFill>
                <a:latin typeface="Calibri" charset="0"/>
                <a:ea typeface="Calibri" charset="0"/>
                <a:cs typeface="Calibri" charset="0"/>
              </a:rPr>
              <a:t>Ceramic, Glass and Textile  Workshops</a:t>
            </a:r>
          </a:p>
          <a:p>
            <a:pPr>
              <a:lnSpc>
                <a:spcPct val="100000"/>
              </a:lnSpc>
            </a:pPr>
            <a:r>
              <a:rPr lang="en-US" sz="1600" dirty="0">
                <a:solidFill>
                  <a:schemeClr val="bg2">
                    <a:lumMod val="75000"/>
                  </a:schemeClr>
                </a:solidFill>
                <a:latin typeface="Calibri" charset="0"/>
                <a:ea typeface="Calibri" charset="0"/>
                <a:cs typeface="Calibri" charset="0"/>
              </a:rPr>
              <a:t>Photography &amp; Video Studios</a:t>
            </a:r>
          </a:p>
          <a:p>
            <a:pPr>
              <a:lnSpc>
                <a:spcPct val="100000"/>
              </a:lnSpc>
            </a:pPr>
            <a:r>
              <a:rPr lang="en-US" sz="1600" dirty="0">
                <a:solidFill>
                  <a:schemeClr val="bg2">
                    <a:lumMod val="75000"/>
                  </a:schemeClr>
                </a:solidFill>
                <a:latin typeface="Calibri" charset="0"/>
                <a:ea typeface="Calibri" charset="0"/>
                <a:cs typeface="Calibri" charset="0"/>
              </a:rPr>
              <a:t>Print  and Metal Workshops</a:t>
            </a:r>
          </a:p>
          <a:p>
            <a:pPr>
              <a:lnSpc>
                <a:spcPct val="100000"/>
              </a:lnSpc>
            </a:pPr>
            <a:r>
              <a:rPr lang="en-US" sz="1600" b="1" dirty="0">
                <a:solidFill>
                  <a:schemeClr val="tx1">
                    <a:lumMod val="85000"/>
                    <a:lumOff val="15000"/>
                  </a:schemeClr>
                </a:solidFill>
                <a:latin typeface="Calibri" charset="0"/>
                <a:ea typeface="Calibri" charset="0"/>
                <a:cs typeface="Calibri" charset="0"/>
              </a:rPr>
              <a:t>Student Studio Spaces</a:t>
            </a:r>
          </a:p>
          <a:p>
            <a:pPr>
              <a:lnSpc>
                <a:spcPct val="100000"/>
              </a:lnSpc>
            </a:pPr>
            <a:r>
              <a:rPr lang="en-US" sz="1600" dirty="0">
                <a:solidFill>
                  <a:schemeClr val="bg2">
                    <a:lumMod val="75000"/>
                  </a:schemeClr>
                </a:solidFill>
                <a:latin typeface="Calibri" charset="0"/>
                <a:ea typeface="Calibri" charset="0"/>
                <a:cs typeface="Calibri" charset="0"/>
              </a:rPr>
              <a:t>Design Studios</a:t>
            </a:r>
          </a:p>
          <a:p>
            <a:pPr>
              <a:lnSpc>
                <a:spcPct val="100000"/>
              </a:lnSpc>
            </a:pPr>
            <a:r>
              <a:rPr lang="en-US" sz="1600" dirty="0">
                <a:solidFill>
                  <a:schemeClr val="bg2">
                    <a:lumMod val="75000"/>
                  </a:schemeClr>
                </a:solidFill>
                <a:latin typeface="Calibri" charset="0"/>
                <a:ea typeface="Calibri" charset="0"/>
                <a:cs typeface="Calibri" charset="0"/>
              </a:rPr>
              <a:t>Gallery &amp; Gallery trial Spaces</a:t>
            </a:r>
          </a:p>
          <a:p>
            <a:pPr>
              <a:lnSpc>
                <a:spcPct val="100000"/>
              </a:lnSpc>
            </a:pPr>
            <a:r>
              <a:rPr lang="en-US" sz="1600" dirty="0">
                <a:solidFill>
                  <a:schemeClr val="bg2">
                    <a:lumMod val="75000"/>
                  </a:schemeClr>
                </a:solidFill>
                <a:latin typeface="Calibri" charset="0"/>
                <a:ea typeface="Calibri" charset="0"/>
                <a:cs typeface="Calibri" charset="0"/>
              </a:rPr>
              <a:t>Lecture Theatres and Library</a:t>
            </a:r>
          </a:p>
          <a:p>
            <a:pPr>
              <a:lnSpc>
                <a:spcPct val="100000"/>
              </a:lnSpc>
            </a:pPr>
            <a:endParaRPr lang="en-US" sz="2000" b="1" dirty="0">
              <a:solidFill>
                <a:schemeClr val="bg2">
                  <a:lumMod val="75000"/>
                </a:schemeClr>
              </a:solidFill>
              <a:latin typeface="Arial Hebrew Scholar" charset="-79"/>
              <a:ea typeface="Arial Hebrew Scholar" charset="-79"/>
              <a:cs typeface="Arial Hebrew Scholar" charset="-79"/>
            </a:endParaRPr>
          </a:p>
          <a:p>
            <a:pPr>
              <a:lnSpc>
                <a:spcPct val="100000"/>
              </a:lnSpc>
            </a:pPr>
            <a:endParaRPr lang="en-US" sz="2000" b="1" dirty="0">
              <a:solidFill>
                <a:schemeClr val="bg2">
                  <a:lumMod val="75000"/>
                </a:schemeClr>
              </a:solidFill>
              <a:latin typeface="Arial Hebrew Scholar" charset="-79"/>
              <a:ea typeface="Arial Hebrew Scholar" charset="-79"/>
              <a:cs typeface="Arial Hebrew Scholar" charset="-79"/>
            </a:endParaRPr>
          </a:p>
          <a:p>
            <a:pPr>
              <a:lnSpc>
                <a:spcPct val="100000"/>
              </a:lnSpc>
            </a:pPr>
            <a:endParaRPr lang="en-US" sz="2000" b="1" dirty="0">
              <a:solidFill>
                <a:schemeClr val="bg2">
                  <a:lumMod val="75000"/>
                </a:schemeClr>
              </a:solidFill>
              <a:latin typeface="Arial Hebrew Scholar" charset="-79"/>
              <a:ea typeface="Arial Hebrew Scholar" charset="-79"/>
              <a:cs typeface="Arial Hebrew Scholar" charset="-79"/>
            </a:endParaRPr>
          </a:p>
          <a:p>
            <a:pPr>
              <a:lnSpc>
                <a:spcPct val="100000"/>
              </a:lnSpc>
            </a:pPr>
            <a:endParaRPr lang="en-US" sz="2400" dirty="0"/>
          </a:p>
          <a:p>
            <a:pPr>
              <a:lnSpc>
                <a:spcPct val="100000"/>
              </a:lnSpc>
            </a:pPr>
            <a:endParaRPr lang="en-IE" sz="2400" dirty="0">
              <a:solidFill>
                <a:schemeClr val="bg1"/>
              </a:solidFill>
              <a:latin typeface="Helvetica Light" panose="020B0403020202020204" pitchFamily="34" charset="0"/>
            </a:endParaRPr>
          </a:p>
        </p:txBody>
      </p:sp>
      <p:pic>
        <p:nvPicPr>
          <p:cNvPr id="11" name="Picture 10">
            <a:extLst>
              <a:ext uri="{FF2B5EF4-FFF2-40B4-BE49-F238E27FC236}">
                <a16:creationId xmlns:a16="http://schemas.microsoft.com/office/drawing/2014/main" id="{E36CB357-3813-4545-82BE-F5D9883625E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305892" y="1371600"/>
            <a:ext cx="8886108" cy="5004000"/>
          </a:xfrm>
          <a:prstGeom prst="rect">
            <a:avLst/>
          </a:prstGeom>
        </p:spPr>
      </p:pic>
    </p:spTree>
    <p:extLst>
      <p:ext uri="{BB962C8B-B14F-4D97-AF65-F5344CB8AC3E}">
        <p14:creationId xmlns:p14="http://schemas.microsoft.com/office/powerpoint/2010/main" val="17148330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udent recruitment" id="{0D9D4F7E-5B55-C645-B6BE-018062A5E1B2}" vid="{D8F7A4C5-0CF4-9F42-8450-871AC0AF266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19606</TotalTime>
  <Words>2853</Words>
  <Application>Microsoft Macintosh PowerPoint</Application>
  <PresentationFormat>Widescreen</PresentationFormat>
  <Paragraphs>493</Paragraphs>
  <Slides>53</Slides>
  <Notes>43</Notes>
  <HiddenSlides>0</HiddenSlides>
  <MMClips>5</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53</vt:i4>
      </vt:variant>
    </vt:vector>
  </HeadingPairs>
  <TitlesOfParts>
    <vt:vector size="60" baseType="lpstr">
      <vt:lpstr>Arial</vt:lpstr>
      <vt:lpstr>Arial Hebrew Scholar</vt:lpstr>
      <vt:lpstr>Calibri</vt:lpstr>
      <vt:lpstr>Calibri Light</vt:lpstr>
      <vt:lpstr>Helvetica</vt:lpstr>
      <vt:lpstr>Helvetica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Feargal Cunningham</cp:lastModifiedBy>
  <cp:revision>272</cp:revision>
  <dcterms:created xsi:type="dcterms:W3CDTF">2019-10-21T20:10:31Z</dcterms:created>
  <dcterms:modified xsi:type="dcterms:W3CDTF">2021-10-29T12:43:16Z</dcterms:modified>
</cp:coreProperties>
</file>